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74" r:id="rId1"/>
    <p:sldMasterId id="2147483875" r:id="rId2"/>
    <p:sldMasterId id="2147483876" r:id="rId3"/>
    <p:sldMasterId id="2147483877" r:id="rId4"/>
    <p:sldMasterId id="2147483878" r:id="rId5"/>
  </p:sldMasterIdLst>
  <p:notesMasterIdLst>
    <p:notesMasterId r:id="rId37"/>
  </p:notesMasterIdLst>
  <p:handoutMasterIdLst>
    <p:handoutMasterId r:id="rId38"/>
  </p:handoutMasterIdLst>
  <p:sldIdLst>
    <p:sldId id="1371" r:id="rId6"/>
    <p:sldId id="1444" r:id="rId7"/>
    <p:sldId id="1445" r:id="rId8"/>
    <p:sldId id="1407" r:id="rId9"/>
    <p:sldId id="1412" r:id="rId10"/>
    <p:sldId id="1439" r:id="rId11"/>
    <p:sldId id="1446" r:id="rId12"/>
    <p:sldId id="1413" r:id="rId13"/>
    <p:sldId id="1432" r:id="rId14"/>
    <p:sldId id="1474" r:id="rId15"/>
    <p:sldId id="1438" r:id="rId16"/>
    <p:sldId id="1448" r:id="rId17"/>
    <p:sldId id="1437" r:id="rId18"/>
    <p:sldId id="1449" r:id="rId19"/>
    <p:sldId id="1450" r:id="rId20"/>
    <p:sldId id="1451" r:id="rId21"/>
    <p:sldId id="1452" r:id="rId22"/>
    <p:sldId id="1453" r:id="rId23"/>
    <p:sldId id="1414" r:id="rId24"/>
    <p:sldId id="1441" r:id="rId25"/>
    <p:sldId id="1442" r:id="rId26"/>
    <p:sldId id="1443" r:id="rId27"/>
    <p:sldId id="1447" r:id="rId28"/>
    <p:sldId id="1467" r:id="rId29"/>
    <p:sldId id="1471" r:id="rId30"/>
    <p:sldId id="1473" r:id="rId31"/>
    <p:sldId id="1440" r:id="rId32"/>
    <p:sldId id="1468" r:id="rId33"/>
    <p:sldId id="1469" r:id="rId34"/>
    <p:sldId id="1402" r:id="rId35"/>
    <p:sldId id="1470" r:id="rId36"/>
  </p:sldIdLst>
  <p:sldSz cx="9144000" cy="6858000" type="screen4x3"/>
  <p:notesSz cx="6797675" cy="9926638"/>
  <p:defaultTextStyle>
    <a:defPPr>
      <a:defRPr lang="ja-JP"/>
    </a:defPPr>
    <a:lvl1pPr algn="ctr" rtl="0" fontAlgn="base">
      <a:spcBef>
        <a:spcPct val="5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16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sz="16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sz="16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sz="16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33FF"/>
    <a:srgbClr val="FFCCFF"/>
    <a:srgbClr val="CCFFCC"/>
    <a:srgbClr val="CCFF99"/>
    <a:srgbClr val="CAF4FE"/>
    <a:srgbClr val="52DCFC"/>
    <a:srgbClr val="CC6600"/>
    <a:srgbClr val="00FF00"/>
    <a:srgbClr val="00FD00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テーマ スタイル 1 - アクセント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テーマ スタイル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04" autoAdjust="0"/>
    <p:restoredTop sz="97436" autoAdjust="0"/>
  </p:normalViewPr>
  <p:slideViewPr>
    <p:cSldViewPr snapToGrid="0">
      <p:cViewPr>
        <p:scale>
          <a:sx n="75" d="100"/>
          <a:sy n="75" d="100"/>
        </p:scale>
        <p:origin x="-1242" y="-96"/>
      </p:cViewPr>
      <p:guideLst>
        <p:guide orient="horz" pos="4042"/>
        <p:guide orient="horz" pos="1911"/>
        <p:guide orient="horz" pos="482"/>
        <p:guide orient="horz" pos="3566"/>
        <p:guide orient="horz" pos="2772"/>
        <p:guide orient="horz" pos="3362"/>
        <p:guide orient="horz" pos="890"/>
        <p:guide pos="158"/>
        <p:guide pos="5080"/>
        <p:guide pos="2154"/>
        <p:guide pos="3833"/>
        <p:guide pos="1020"/>
        <p:guide pos="3016"/>
        <p:guide pos="5738"/>
        <p:guide pos="5670"/>
      </p:guideLst>
    </p:cSldViewPr>
  </p:slideViewPr>
  <p:outlineViewPr>
    <p:cViewPr>
      <p:scale>
        <a:sx n="33" d="100"/>
        <a:sy n="33" d="100"/>
      </p:scale>
      <p:origin x="0" y="35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500"/>
    </p:cViewPr>
  </p:sorterViewPr>
  <p:notesViewPr>
    <p:cSldViewPr snapToGrid="0">
      <p:cViewPr>
        <p:scale>
          <a:sx n="100" d="100"/>
          <a:sy n="100" d="100"/>
        </p:scale>
        <p:origin x="-1644" y="-72"/>
      </p:cViewPr>
      <p:guideLst>
        <p:guide orient="horz" pos="3126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86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4" tIns="45648" rIns="91294" bIns="45648" numCol="1" anchor="t" anchorCtr="0" compatLnSpc="1">
            <a:prstTxWarp prst="textNoShape">
              <a:avLst/>
            </a:prstTxWarp>
          </a:bodyPr>
          <a:lstStyle>
            <a:lvl1pPr algn="l" defTabSz="912813">
              <a:spcBef>
                <a:spcPct val="0"/>
              </a:spcBef>
              <a:defRPr sz="1200" b="1" u="none">
                <a:latin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03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1438" y="0"/>
            <a:ext cx="28924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4" tIns="45648" rIns="91294" bIns="45648" numCol="1" anchor="t" anchorCtr="0" compatLnSpc="1">
            <a:prstTxWarp prst="textNoShape">
              <a:avLst/>
            </a:prstTxWarp>
          </a:bodyPr>
          <a:lstStyle>
            <a:lvl1pPr algn="r" defTabSz="912813">
              <a:spcBef>
                <a:spcPct val="0"/>
              </a:spcBef>
              <a:defRPr sz="1200" b="1" u="none">
                <a:latin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03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7688"/>
            <a:ext cx="2968625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4" tIns="45648" rIns="91294" bIns="45648" numCol="1" anchor="b" anchorCtr="0" compatLnSpc="1">
            <a:prstTxWarp prst="textNoShape">
              <a:avLst/>
            </a:prstTxWarp>
          </a:bodyPr>
          <a:lstStyle>
            <a:lvl1pPr algn="l" defTabSz="912813">
              <a:spcBef>
                <a:spcPct val="0"/>
              </a:spcBef>
              <a:defRPr sz="1200" b="1" u="none">
                <a:latin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03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1438" y="9437688"/>
            <a:ext cx="2892425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4" tIns="45648" rIns="91294" bIns="45648" numCol="1" anchor="b" anchorCtr="0" compatLnSpc="1">
            <a:prstTxWarp prst="textNoShape">
              <a:avLst/>
            </a:prstTxWarp>
          </a:bodyPr>
          <a:lstStyle>
            <a:lvl1pPr algn="r" defTabSz="912813">
              <a:spcBef>
                <a:spcPct val="0"/>
              </a:spcBef>
              <a:defRPr sz="1200" b="1" u="none">
                <a:latin typeface="ＭＳ Ｐゴシック" pitchFamily="50" charset="-128"/>
              </a:defRPr>
            </a:lvl1pPr>
          </a:lstStyle>
          <a:p>
            <a:pPr>
              <a:defRPr/>
            </a:pPr>
            <a:fld id="{1361A4AD-E6B4-4DE7-90B0-3723083906B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357159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78" tIns="45639" rIns="91278" bIns="45639" numCol="1" anchor="t" anchorCtr="0" compatLnSpc="1">
            <a:prstTxWarp prst="textNoShape">
              <a:avLst/>
            </a:prstTxWarp>
          </a:bodyPr>
          <a:lstStyle>
            <a:lvl1pPr algn="l" defTabSz="912813">
              <a:spcBef>
                <a:spcPct val="0"/>
              </a:spcBef>
              <a:defRPr sz="1200" b="0" u="none">
                <a:latin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78" tIns="45639" rIns="91278" bIns="45639" numCol="1" anchor="t" anchorCtr="0" compatLnSpc="1">
            <a:prstTxWarp prst="textNoShape">
              <a:avLst/>
            </a:prstTxWarp>
          </a:bodyPr>
          <a:lstStyle>
            <a:lvl1pPr algn="r" defTabSz="912813">
              <a:spcBef>
                <a:spcPct val="0"/>
              </a:spcBef>
              <a:defRPr sz="1200" b="0" u="none">
                <a:latin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72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2338" y="744538"/>
            <a:ext cx="4960937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14875"/>
            <a:ext cx="54356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78" tIns="45639" rIns="91278" bIns="456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78" tIns="45639" rIns="91278" bIns="45639" numCol="1" anchor="b" anchorCtr="0" compatLnSpc="1">
            <a:prstTxWarp prst="textNoShape">
              <a:avLst/>
            </a:prstTxWarp>
          </a:bodyPr>
          <a:lstStyle>
            <a:lvl1pPr algn="l" defTabSz="912813">
              <a:spcBef>
                <a:spcPct val="0"/>
              </a:spcBef>
              <a:defRPr sz="1200" b="0" u="none">
                <a:latin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78" tIns="45639" rIns="91278" bIns="45639" numCol="1" anchor="b" anchorCtr="0" compatLnSpc="1">
            <a:prstTxWarp prst="textNoShape">
              <a:avLst/>
            </a:prstTxWarp>
          </a:bodyPr>
          <a:lstStyle>
            <a:lvl1pPr algn="r" defTabSz="912813">
              <a:spcBef>
                <a:spcPct val="0"/>
              </a:spcBef>
              <a:defRPr sz="1200" b="0" u="none">
                <a:latin typeface="ＭＳ Ｐゴシック" pitchFamily="50" charset="-128"/>
              </a:defRPr>
            </a:lvl1pPr>
          </a:lstStyle>
          <a:p>
            <a:pPr>
              <a:defRPr/>
            </a:pPr>
            <a:fld id="{70E88DA1-FE3A-4CC7-9CD8-2003C7FA654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765425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ＭＳ Ｐゴシック" pitchFamily="50" charset="-128"/>
        <a:ea typeface="ＭＳ Ｐゴシック" pitchFamily="50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ＭＳ Ｐゴシック" pitchFamily="50" charset="-128"/>
        <a:ea typeface="ＭＳ Ｐゴシック" pitchFamily="5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ＭＳ Ｐゴシック" pitchFamily="50" charset="-128"/>
        <a:ea typeface="ＭＳ Ｐゴシック" pitchFamily="5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ＭＳ Ｐゴシック" pitchFamily="50" charset="-128"/>
        <a:ea typeface="ＭＳ Ｐゴシック" pitchFamily="5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ＭＳ Ｐゴシック" pitchFamily="50" charset="-128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970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78" tIns="45639" rIns="91278" bIns="45639" anchor="b"/>
          <a:lstStyle>
            <a:lvl1pPr defTabSz="912813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defTabSz="912813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defTabSz="912813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defTabSz="912813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defTabSz="912813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r" eaLnBrk="1" hangingPunct="1"/>
            <a:fld id="{1019A18F-08C1-4DAA-BBB2-4195C7C3DDA3}" type="slidenum">
              <a:rPr lang="en-US" altLang="ja-JP" sz="1200" u="none"/>
              <a:pPr algn="r" eaLnBrk="1" hangingPunct="1"/>
              <a:t>1</a:t>
            </a:fld>
            <a:endParaRPr lang="en-US" altLang="ja-JP" sz="1200" u="none" dirty="0"/>
          </a:p>
        </p:txBody>
      </p:sp>
      <p:sp>
        <p:nvSpPr>
          <p:cNvPr id="1235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1235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ja-JP" sz="800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4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443843" name="ノート プレースホルダ 2"/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/>
          <a:p>
            <a:endParaRPr lang="en-US" altLang="ja-JP" smtClean="0">
              <a:solidFill>
                <a:srgbClr val="FF0000"/>
              </a:solidFill>
            </a:endParaRPr>
          </a:p>
          <a:p>
            <a:endParaRPr lang="ja-JP" altLang="en-US" smtClean="0"/>
          </a:p>
        </p:txBody>
      </p:sp>
      <p:sp>
        <p:nvSpPr>
          <p:cNvPr id="1443844" name="スライド番号プレースホルダ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r" eaLnBrk="1" hangingPunct="1"/>
            <a:fld id="{3C638851-2D64-4D7D-9798-C2CD6F3190FA}" type="slidenum">
              <a:rPr lang="en-US" altLang="ja-JP" sz="1200" u="none">
                <a:latin typeface="Arial" charset="0"/>
              </a:rPr>
              <a:pPr algn="r" eaLnBrk="1" hangingPunct="1"/>
              <a:t>10</a:t>
            </a:fld>
            <a:endParaRPr lang="en-US" altLang="ja-JP" sz="1200" u="non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0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ja-JP" sz="1000" smtClean="0">
              <a:latin typeface="Arial Unicode MS" pitchFamily="50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5"/>
          <p:cNvSpPr txBox="1">
            <a:spLocks noGrp="1" noChangeArrowheads="1"/>
          </p:cNvSpPr>
          <p:nvPr/>
        </p:nvSpPr>
        <p:spPr bwMode="auto">
          <a:xfrm>
            <a:off x="3850443" y="9430780"/>
            <a:ext cx="2947232" cy="495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215" tIns="0" rIns="19215" bIns="0" anchor="b"/>
          <a:lstStyle>
            <a:lvl1pPr defTabSz="773113">
              <a:defRPr kumimoji="1" sz="1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773113">
              <a:defRPr kumimoji="1" sz="1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773113">
              <a:defRPr kumimoji="1" sz="1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773113">
              <a:defRPr kumimoji="1" sz="1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773113">
              <a:defRPr kumimoji="1" sz="1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773113" eaLnBrk="0" fontAlgn="base" hangingPunct="0">
              <a:spcBef>
                <a:spcPct val="5000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773113" eaLnBrk="0" fontAlgn="base" hangingPunct="0">
              <a:spcBef>
                <a:spcPct val="5000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773113" eaLnBrk="0" fontAlgn="base" hangingPunct="0">
              <a:spcBef>
                <a:spcPct val="5000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773113" eaLnBrk="0" fontAlgn="base" hangingPunct="0">
              <a:spcBef>
                <a:spcPct val="5000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9B6B3B5-CB37-4111-A472-1A67FE91F4EC}" type="slidenum">
              <a:rPr lang="en-US" altLang="ja-JP" sz="1000"/>
              <a:pPr algn="r" eaLnBrk="1" hangingPunct="1">
                <a:spcBef>
                  <a:spcPct val="0"/>
                </a:spcBef>
              </a:pPr>
              <a:t>12</a:t>
            </a:fld>
            <a:endParaRPr lang="en-US" altLang="ja-JP" sz="1000"/>
          </a:p>
        </p:txBody>
      </p:sp>
      <p:sp>
        <p:nvSpPr>
          <p:cNvPr id="263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4538"/>
            <a:ext cx="4960937" cy="3721100"/>
          </a:xfrm>
          <a:ln/>
        </p:spPr>
      </p:sp>
      <p:sp>
        <p:nvSpPr>
          <p:cNvPr id="263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ja-JP" altLang="en-US" b="1" u="sng" smtClean="0"/>
          </a:p>
          <a:p>
            <a:pPr eaLnBrk="1" hangingPunct="1"/>
            <a:endParaRPr kumimoji="0" lang="en-US" altLang="ja-JP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817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458179" name="ノート プレースホルダ 2"/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/>
          <a:p>
            <a:endParaRPr lang="en-US" altLang="ja-JP" smtClean="0">
              <a:solidFill>
                <a:srgbClr val="FF0000"/>
              </a:solidFill>
            </a:endParaRPr>
          </a:p>
          <a:p>
            <a:endParaRPr lang="ja-JP" altLang="en-US" smtClean="0"/>
          </a:p>
        </p:txBody>
      </p:sp>
      <p:sp>
        <p:nvSpPr>
          <p:cNvPr id="1458180" name="スライド番号プレースホルダ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r" eaLnBrk="1" hangingPunct="1"/>
            <a:fld id="{19FCB9BB-9844-4288-8CEA-860C7557FA09}" type="slidenum">
              <a:rPr lang="en-US" altLang="ja-JP" sz="1200" u="none">
                <a:latin typeface="Arial" charset="0"/>
              </a:rPr>
              <a:pPr algn="r" eaLnBrk="1" hangingPunct="1"/>
              <a:t>13</a:t>
            </a:fld>
            <a:endParaRPr lang="en-US" altLang="ja-JP" sz="1200" u="non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817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458179" name="ノート プレースホルダ 2"/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/>
          <a:p>
            <a:endParaRPr lang="en-US" altLang="ja-JP" smtClean="0">
              <a:solidFill>
                <a:srgbClr val="FF0000"/>
              </a:solidFill>
            </a:endParaRPr>
          </a:p>
          <a:p>
            <a:endParaRPr lang="ja-JP" altLang="en-US" smtClean="0"/>
          </a:p>
        </p:txBody>
      </p:sp>
      <p:sp>
        <p:nvSpPr>
          <p:cNvPr id="1458180" name="スライド番号プレースホルダ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r" eaLnBrk="1" hangingPunct="1"/>
            <a:fld id="{19FCB9BB-9844-4288-8CEA-860C7557FA09}" type="slidenum">
              <a:rPr lang="en-US" altLang="ja-JP" sz="1200" u="none">
                <a:latin typeface="Arial" charset="0"/>
              </a:rPr>
              <a:pPr algn="r" eaLnBrk="1" hangingPunct="1"/>
              <a:t>14</a:t>
            </a:fld>
            <a:endParaRPr lang="en-US" altLang="ja-JP" sz="1200" u="non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817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458179" name="ノート プレースホルダ 2"/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/>
          <a:p>
            <a:endParaRPr lang="en-US" altLang="ja-JP" smtClean="0">
              <a:solidFill>
                <a:srgbClr val="FF0000"/>
              </a:solidFill>
            </a:endParaRPr>
          </a:p>
          <a:p>
            <a:endParaRPr lang="ja-JP" altLang="en-US" smtClean="0"/>
          </a:p>
        </p:txBody>
      </p:sp>
      <p:sp>
        <p:nvSpPr>
          <p:cNvPr id="1458180" name="スライド番号プレースホルダ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r" eaLnBrk="1" hangingPunct="1"/>
            <a:fld id="{19FCB9BB-9844-4288-8CEA-860C7557FA09}" type="slidenum">
              <a:rPr lang="en-US" altLang="ja-JP" sz="1200" u="none">
                <a:latin typeface="Arial" charset="0"/>
              </a:rPr>
              <a:pPr algn="r" eaLnBrk="1" hangingPunct="1"/>
              <a:t>15</a:t>
            </a:fld>
            <a:endParaRPr lang="en-US" altLang="ja-JP" sz="1200" u="non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0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ja-JP" sz="1000" smtClean="0">
              <a:latin typeface="Arial Unicode MS" pitchFamily="50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11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370115" name="ノート プレースホルダ 2"/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/>
          <a:p>
            <a:endParaRPr lang="en-US" altLang="ja-JP" smtClean="0">
              <a:solidFill>
                <a:srgbClr val="FF0000"/>
              </a:solidFill>
            </a:endParaRPr>
          </a:p>
          <a:p>
            <a:endParaRPr lang="ja-JP" altLang="en-US" smtClean="0"/>
          </a:p>
        </p:txBody>
      </p:sp>
      <p:sp>
        <p:nvSpPr>
          <p:cNvPr id="1370116" name="スライド番号プレースホルダ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r" eaLnBrk="1" hangingPunct="1"/>
            <a:fld id="{F7ABE643-BCFD-43B0-894A-61743E2E0E37}" type="slidenum">
              <a:rPr lang="en-US" altLang="ja-JP" sz="1200" u="none">
                <a:latin typeface="Arial" charset="0"/>
              </a:rPr>
              <a:pPr algn="r" eaLnBrk="1" hangingPunct="1"/>
              <a:t>17</a:t>
            </a:fld>
            <a:endParaRPr lang="en-US" altLang="ja-JP" sz="1200" u="non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11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370115" name="ノート プレースホルダ 2"/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/>
          <a:p>
            <a:endParaRPr lang="en-US" altLang="ja-JP" smtClean="0">
              <a:solidFill>
                <a:srgbClr val="FF0000"/>
              </a:solidFill>
            </a:endParaRPr>
          </a:p>
          <a:p>
            <a:endParaRPr lang="ja-JP" altLang="en-US" smtClean="0"/>
          </a:p>
        </p:txBody>
      </p:sp>
      <p:sp>
        <p:nvSpPr>
          <p:cNvPr id="1370116" name="スライド番号プレースホルダ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r" eaLnBrk="1" hangingPunct="1"/>
            <a:fld id="{F7ABE643-BCFD-43B0-894A-61743E2E0E37}" type="slidenum">
              <a:rPr lang="en-US" altLang="ja-JP" sz="1200" u="none">
                <a:latin typeface="Arial" charset="0"/>
              </a:rPr>
              <a:pPr algn="r" eaLnBrk="1" hangingPunct="1"/>
              <a:t>18</a:t>
            </a:fld>
            <a:endParaRPr lang="en-US" altLang="ja-JP" sz="1200" u="non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ja-JP" sz="1000" dirty="0" smtClean="0">
              <a:latin typeface="Arial Unicode MS" pitchFamily="50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11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370115" name="ノート プレースホルダ 2"/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/>
          <a:p>
            <a:endParaRPr lang="en-US" altLang="ja-JP" dirty="0" smtClean="0">
              <a:solidFill>
                <a:srgbClr val="FF0000"/>
              </a:solidFill>
            </a:endParaRPr>
          </a:p>
          <a:p>
            <a:endParaRPr lang="ja-JP" altLang="en-US" dirty="0" smtClean="0"/>
          </a:p>
        </p:txBody>
      </p:sp>
      <p:sp>
        <p:nvSpPr>
          <p:cNvPr id="1370116" name="スライド番号プレースホルダ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r" eaLnBrk="1" hangingPunct="1"/>
            <a:fld id="{F7ABE643-BCFD-43B0-894A-61743E2E0E37}" type="slidenum">
              <a:rPr lang="en-US" altLang="ja-JP" sz="1200" u="none">
                <a:latin typeface="Arial" charset="0"/>
              </a:rPr>
              <a:pPr algn="r" eaLnBrk="1" hangingPunct="1"/>
              <a:t>2</a:t>
            </a:fld>
            <a:endParaRPr lang="en-US" altLang="ja-JP" sz="1200" u="none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6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14875"/>
            <a:ext cx="5605462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latin typeface="Arial Unicode MS" pitchFamily="50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8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14875"/>
            <a:ext cx="5605462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latin typeface="Arial Unicode MS" pitchFamily="50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14875"/>
            <a:ext cx="5605462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latin typeface="Arial Unicode MS" pitchFamily="50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8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14875"/>
            <a:ext cx="5605462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latin typeface="Arial Unicode MS" pitchFamily="50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8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14875"/>
            <a:ext cx="5605462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latin typeface="Arial Unicode MS" pitchFamily="50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8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14875"/>
            <a:ext cx="5605462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latin typeface="Arial Unicode MS" pitchFamily="50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8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14875"/>
            <a:ext cx="5605462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latin typeface="Arial Unicode MS" pitchFamily="50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ja-JP" sz="1000" smtClean="0">
              <a:latin typeface="Arial Unicode MS" pitchFamily="50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11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370115" name="ノート プレースホルダ 2"/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/>
          <a:p>
            <a:endParaRPr lang="en-US" altLang="ja-JP" smtClean="0">
              <a:solidFill>
                <a:srgbClr val="FF0000"/>
              </a:solidFill>
            </a:endParaRPr>
          </a:p>
          <a:p>
            <a:endParaRPr lang="ja-JP" altLang="en-US" smtClean="0"/>
          </a:p>
        </p:txBody>
      </p:sp>
      <p:sp>
        <p:nvSpPr>
          <p:cNvPr id="1370116" name="スライド番号プレースホルダ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r" eaLnBrk="1" hangingPunct="1"/>
            <a:fld id="{F7ABE643-BCFD-43B0-894A-61743E2E0E37}" type="slidenum">
              <a:rPr lang="en-US" altLang="ja-JP" sz="1200" u="none">
                <a:latin typeface="Arial" charset="0"/>
              </a:rPr>
              <a:pPr algn="r" eaLnBrk="1" hangingPunct="1"/>
              <a:t>28</a:t>
            </a:fld>
            <a:endParaRPr lang="en-US" altLang="ja-JP" sz="1200" u="non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11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370115" name="ノート プレースホルダ 2"/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/>
          <a:p>
            <a:endParaRPr lang="en-US" altLang="ja-JP" smtClean="0">
              <a:solidFill>
                <a:srgbClr val="FF0000"/>
              </a:solidFill>
            </a:endParaRPr>
          </a:p>
          <a:p>
            <a:endParaRPr lang="ja-JP" altLang="en-US" smtClean="0"/>
          </a:p>
        </p:txBody>
      </p:sp>
      <p:sp>
        <p:nvSpPr>
          <p:cNvPr id="1370116" name="スライド番号プレースホルダ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r" eaLnBrk="1" hangingPunct="1"/>
            <a:fld id="{F7ABE643-BCFD-43B0-894A-61743E2E0E37}" type="slidenum">
              <a:rPr lang="en-US" altLang="ja-JP" sz="1200" u="none">
                <a:latin typeface="Arial" charset="0"/>
              </a:rPr>
              <a:pPr algn="r" eaLnBrk="1" hangingPunct="1"/>
              <a:t>29</a:t>
            </a:fld>
            <a:endParaRPr lang="en-US" altLang="ja-JP" sz="1200" u="non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11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370115" name="ノート プレースホルダ 2"/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/>
          <a:p>
            <a:endParaRPr lang="en-US" altLang="ja-JP" smtClean="0">
              <a:solidFill>
                <a:srgbClr val="FF0000"/>
              </a:solidFill>
            </a:endParaRPr>
          </a:p>
          <a:p>
            <a:endParaRPr lang="ja-JP" altLang="en-US" smtClean="0"/>
          </a:p>
        </p:txBody>
      </p:sp>
      <p:sp>
        <p:nvSpPr>
          <p:cNvPr id="1370116" name="スライド番号プレースホルダ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r" eaLnBrk="1" hangingPunct="1"/>
            <a:fld id="{F7ABE643-BCFD-43B0-894A-61743E2E0E37}" type="slidenum">
              <a:rPr lang="en-US" altLang="ja-JP" sz="1200" u="none">
                <a:latin typeface="Arial" charset="0"/>
              </a:rPr>
              <a:pPr algn="r" eaLnBrk="1" hangingPunct="1"/>
              <a:t>3</a:t>
            </a:fld>
            <a:endParaRPr lang="en-US" altLang="ja-JP" sz="1200" u="non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ja-JP" sz="1000" smtClean="0">
              <a:latin typeface="Arial Unicode MS" pitchFamily="50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170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85" tIns="45643" rIns="91285" bIns="45643" anchor="b"/>
          <a:lstStyle>
            <a:lvl1pPr defTabSz="912813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defTabSz="912813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defTabSz="912813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defTabSz="912813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defTabSz="912813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r" eaLnBrk="1" hangingPunct="1"/>
            <a:fld id="{6B512D39-81E2-4B6E-B360-E9F545BEAF1E}" type="slidenum">
              <a:rPr lang="en-US" altLang="ja-JP" sz="1200" u="none">
                <a:latin typeface="ArialMT" charset="-128"/>
                <a:ea typeface="ArialMT" charset="-128"/>
              </a:rPr>
              <a:pPr algn="r" eaLnBrk="1" hangingPunct="1"/>
              <a:t>31</a:t>
            </a:fld>
            <a:endParaRPr lang="en-US" altLang="ja-JP" sz="1200" u="none">
              <a:latin typeface="ArialMT" charset="-128"/>
              <a:ea typeface="ArialMT" charset="-128"/>
            </a:endParaRPr>
          </a:p>
        </p:txBody>
      </p:sp>
      <p:sp>
        <p:nvSpPr>
          <p:cNvPr id="141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85" tIns="45643" rIns="91285" bIns="45643"/>
          <a:lstStyle/>
          <a:p>
            <a:pPr eaLnBrk="1" hangingPunct="1"/>
            <a:endParaRPr lang="ja-JP" alt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ja-JP" sz="1000" smtClean="0">
              <a:latin typeface="Arial Unicode MS" pitchFamily="50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6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372163" name="ノート プレースホルダ 2"/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/>
          <a:p>
            <a:endParaRPr lang="en-US" altLang="ja-JP" smtClean="0">
              <a:solidFill>
                <a:srgbClr val="FF0000"/>
              </a:solidFill>
            </a:endParaRPr>
          </a:p>
          <a:p>
            <a:endParaRPr lang="ja-JP" altLang="en-US" smtClean="0"/>
          </a:p>
        </p:txBody>
      </p:sp>
      <p:sp>
        <p:nvSpPr>
          <p:cNvPr id="1372164" name="スライド番号プレースホルダ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r" eaLnBrk="1" hangingPunct="1"/>
            <a:fld id="{A58C0C12-F3FA-4C85-8622-F83DC7AD842F}" type="slidenum">
              <a:rPr lang="en-US" altLang="ja-JP" sz="1200" u="none">
                <a:latin typeface="Arial" charset="0"/>
              </a:rPr>
              <a:pPr algn="r" eaLnBrk="1" hangingPunct="1"/>
              <a:t>5</a:t>
            </a:fld>
            <a:endParaRPr lang="en-US" altLang="ja-JP" sz="1200" u="non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227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462275" name="ノート プレースホルダ 2"/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/>
          <a:p>
            <a:endParaRPr lang="en-US" altLang="ja-JP" smtClean="0">
              <a:solidFill>
                <a:srgbClr val="FF0000"/>
              </a:solidFill>
            </a:endParaRPr>
          </a:p>
          <a:p>
            <a:endParaRPr lang="ja-JP" altLang="en-US" smtClean="0"/>
          </a:p>
        </p:txBody>
      </p:sp>
      <p:sp>
        <p:nvSpPr>
          <p:cNvPr id="1462276" name="スライド番号プレースホルダ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r" eaLnBrk="1" hangingPunct="1"/>
            <a:fld id="{A48E94D9-C0D2-438A-B77E-F9D5D4EBBAA8}" type="slidenum">
              <a:rPr lang="en-US" altLang="ja-JP" sz="1200" u="none">
                <a:latin typeface="Arial" charset="0"/>
              </a:rPr>
              <a:pPr algn="r" eaLnBrk="1" hangingPunct="1"/>
              <a:t>6</a:t>
            </a:fld>
            <a:endParaRPr lang="en-US" altLang="ja-JP" sz="1200" u="non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625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376259" name="ノート プレースホルダ 2"/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/>
          <a:p>
            <a:endParaRPr lang="en-US" altLang="ja-JP" smtClean="0">
              <a:solidFill>
                <a:srgbClr val="FF0000"/>
              </a:solidFill>
            </a:endParaRPr>
          </a:p>
          <a:p>
            <a:endParaRPr lang="ja-JP" altLang="en-US" smtClean="0"/>
          </a:p>
        </p:txBody>
      </p:sp>
      <p:sp>
        <p:nvSpPr>
          <p:cNvPr id="1376260" name="スライド番号プレースホルダ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r" eaLnBrk="1" hangingPunct="1"/>
            <a:fld id="{A19C1F1F-B6D4-48D0-B1E3-10A636742DE3}" type="slidenum">
              <a:rPr lang="en-US" altLang="ja-JP" sz="1200" u="none">
                <a:latin typeface="Arial" charset="0"/>
              </a:rPr>
              <a:pPr algn="r" eaLnBrk="1" hangingPunct="1"/>
              <a:t>7</a:t>
            </a:fld>
            <a:endParaRPr lang="en-US" altLang="ja-JP" sz="1200" u="non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625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376259" name="ノート プレースホルダ 2"/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/>
          <a:p>
            <a:endParaRPr lang="en-US" altLang="ja-JP" smtClean="0">
              <a:solidFill>
                <a:srgbClr val="FF0000"/>
              </a:solidFill>
            </a:endParaRPr>
          </a:p>
          <a:p>
            <a:endParaRPr lang="ja-JP" altLang="en-US" smtClean="0"/>
          </a:p>
        </p:txBody>
      </p:sp>
      <p:sp>
        <p:nvSpPr>
          <p:cNvPr id="1376260" name="スライド番号プレースホルダ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r" eaLnBrk="1" hangingPunct="1"/>
            <a:fld id="{A19C1F1F-B6D4-48D0-B1E3-10A636742DE3}" type="slidenum">
              <a:rPr lang="en-US" altLang="ja-JP" sz="1200" u="none">
                <a:latin typeface="Arial" charset="0"/>
              </a:rPr>
              <a:pPr algn="r" eaLnBrk="1" hangingPunct="1"/>
              <a:t>8</a:t>
            </a:fld>
            <a:endParaRPr lang="en-US" altLang="ja-JP" sz="1200" u="non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4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443843" name="ノート プレースホルダ 2"/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/>
          <a:p>
            <a:endParaRPr lang="en-US" altLang="ja-JP" smtClean="0">
              <a:solidFill>
                <a:srgbClr val="FF0000"/>
              </a:solidFill>
            </a:endParaRPr>
          </a:p>
          <a:p>
            <a:endParaRPr lang="ja-JP" altLang="en-US" smtClean="0"/>
          </a:p>
        </p:txBody>
      </p:sp>
      <p:sp>
        <p:nvSpPr>
          <p:cNvPr id="1443844" name="スライド番号プレースホルダ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r" eaLnBrk="1" hangingPunct="1"/>
            <a:fld id="{3C638851-2D64-4D7D-9798-C2CD6F3190FA}" type="slidenum">
              <a:rPr lang="en-US" altLang="ja-JP" sz="1200" u="none">
                <a:latin typeface="Arial" charset="0"/>
              </a:rPr>
              <a:pPr algn="r" eaLnBrk="1" hangingPunct="1"/>
              <a:t>9</a:t>
            </a:fld>
            <a:endParaRPr lang="en-US" altLang="ja-JP" sz="1200" u="none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72519-BE7E-4502-84D9-9B1EF5D0A408}" type="datetimeFigureOut">
              <a:rPr lang="ja-JP" altLang="en-US"/>
              <a:pPr>
                <a:defRPr/>
              </a:pPr>
              <a:t>2015/10/15</a:t>
            </a:fld>
            <a:endParaRPr lang="en-US" altLang="ja-JP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57942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1D8C77-EC26-4A34-ADD3-FDB0690BE6F1}" type="datetimeFigureOut">
              <a:rPr lang="ja-JP" altLang="en-US"/>
              <a:pPr>
                <a:defRPr/>
              </a:pPr>
              <a:t>2015/10/15</a:t>
            </a:fld>
            <a:endParaRPr lang="en-US" altLang="ja-JP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20996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F45F6-0555-4A4E-BCBD-04C5B9EA2DFA}" type="datetimeFigureOut">
              <a:rPr lang="ja-JP" altLang="en-US"/>
              <a:pPr>
                <a:defRPr/>
              </a:pPr>
              <a:t>2015/10/15</a:t>
            </a:fld>
            <a:endParaRPr lang="en-US" altLang="ja-JP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36625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91ECE-CBE1-486E-AE0D-779DFC865A08}" type="datetimeFigureOut">
              <a:rPr lang="ja-JP" altLang="en-US"/>
              <a:pPr>
                <a:defRPr/>
              </a:pPr>
              <a:t>2015/10/15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253943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5CEBB-AE85-427E-BEDC-E0369D8A5845}" type="datetimeFigureOut">
              <a:rPr lang="ja-JP" altLang="en-US"/>
              <a:pPr>
                <a:defRPr/>
              </a:pPr>
              <a:t>2015/10/15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138165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6AEBE-3F9D-4706-B7B1-015F718071AA}" type="datetimeFigureOut">
              <a:rPr lang="ja-JP" altLang="en-US"/>
              <a:pPr>
                <a:defRPr/>
              </a:pPr>
              <a:t>2015/10/15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395640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8CAD6-E5DB-4B22-B970-AFAFECEC4696}" type="datetimeFigureOut">
              <a:rPr lang="ja-JP" altLang="en-US"/>
              <a:pPr>
                <a:defRPr/>
              </a:pPr>
              <a:t>2015/10/15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392398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05151-FB31-4157-B469-27AAE48F235A}" type="datetimeFigureOut">
              <a:rPr lang="ja-JP" altLang="en-US"/>
              <a:pPr>
                <a:defRPr/>
              </a:pPr>
              <a:t>2015/10/15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699362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2DF7C-BA6C-48BF-94AA-AA72C1581AE0}" type="datetimeFigureOut">
              <a:rPr lang="ja-JP" altLang="en-US"/>
              <a:pPr>
                <a:defRPr/>
              </a:pPr>
              <a:t>2015/10/15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332794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52895-BADB-48D4-98A2-AEDCF1382FBF}" type="datetimeFigureOut">
              <a:rPr lang="ja-JP" altLang="en-US"/>
              <a:pPr>
                <a:defRPr/>
              </a:pPr>
              <a:t>2015/10/15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092521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16AF02-402D-4D87-9806-47FDCB146CEF}" type="datetimeFigureOut">
              <a:rPr lang="ja-JP" altLang="en-US"/>
              <a:pPr>
                <a:defRPr/>
              </a:pPr>
              <a:t>2015/10/15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34165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3FCBF-E296-405E-B600-BEB28A0D08A1}" type="datetimeFigureOut">
              <a:rPr lang="ja-JP" altLang="en-US"/>
              <a:pPr>
                <a:defRPr/>
              </a:pPr>
              <a:t>2015/10/15</a:t>
            </a:fld>
            <a:endParaRPr lang="en-US" altLang="ja-JP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133922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77AA3D-46E8-4B72-BD37-1A76E8A92CDA}" type="datetimeFigureOut">
              <a:rPr lang="ja-JP" altLang="en-US"/>
              <a:pPr>
                <a:defRPr/>
              </a:pPr>
              <a:t>2015/10/15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773610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07F08-D1EA-452D-8E5D-4D65C3AED0F5}" type="datetimeFigureOut">
              <a:rPr lang="ja-JP" altLang="en-US"/>
              <a:pPr>
                <a:defRPr/>
              </a:pPr>
              <a:t>2015/10/15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81573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33639B-913B-4A8E-8940-6BC996DF9B93}" type="datetimeFigureOut">
              <a:rPr lang="ja-JP" altLang="en-US"/>
              <a:pPr>
                <a:defRPr/>
              </a:pPr>
              <a:t>2015/10/15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256796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1B4B2-4211-4D78-B0CD-E7D666DF67A9}" type="datetimeFigureOut">
              <a:rPr lang="ja-JP" altLang="en-US"/>
              <a:pPr>
                <a:defRPr/>
              </a:pPr>
              <a:t>2015/10/15</a:t>
            </a:fld>
            <a:endParaRPr lang="en-US" altLang="ja-JP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148535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E6A8D-41A9-4CB2-A178-A5C7E594CBA8}" type="datetimeFigureOut">
              <a:rPr lang="ja-JP" altLang="en-US"/>
              <a:pPr>
                <a:defRPr/>
              </a:pPr>
              <a:t>2015/10/15</a:t>
            </a:fld>
            <a:endParaRPr lang="en-US" altLang="ja-JP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297998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8FAB8-FCA7-4DF3-80FC-1693D813E7D6}" type="datetimeFigureOut">
              <a:rPr lang="ja-JP" altLang="en-US"/>
              <a:pPr>
                <a:defRPr/>
              </a:pPr>
              <a:t>2015/10/15</a:t>
            </a:fld>
            <a:endParaRPr lang="en-US" altLang="ja-JP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372583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345C9-8F66-45CD-A673-B63D3D5C5E30}" type="datetimeFigureOut">
              <a:rPr lang="ja-JP" altLang="en-US"/>
              <a:pPr>
                <a:defRPr/>
              </a:pPr>
              <a:t>2015/10/15</a:t>
            </a:fld>
            <a:endParaRPr lang="en-US" altLang="ja-JP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741011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FA16F0-C6C2-4B85-BA7C-281FCB069419}" type="datetimeFigureOut">
              <a:rPr lang="ja-JP" altLang="en-US"/>
              <a:pPr>
                <a:defRPr/>
              </a:pPr>
              <a:t>2015/10/15</a:t>
            </a:fld>
            <a:endParaRPr lang="en-US" altLang="ja-JP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659616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6D967-73AB-4CCF-9380-DC18D695DF59}" type="datetimeFigureOut">
              <a:rPr lang="ja-JP" altLang="en-US"/>
              <a:pPr>
                <a:defRPr/>
              </a:pPr>
              <a:t>2015/10/15</a:t>
            </a:fld>
            <a:endParaRPr lang="en-US" altLang="ja-JP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133325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A41CB-7DC4-4F4F-9B91-C72587BBAB11}" type="datetimeFigureOut">
              <a:rPr lang="ja-JP" altLang="en-US"/>
              <a:pPr>
                <a:defRPr/>
              </a:pPr>
              <a:t>2015/10/15</a:t>
            </a:fld>
            <a:endParaRPr lang="en-US" altLang="ja-JP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55572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7B40C-63F7-4D32-BE16-E1EA1FB6D9B8}" type="datetimeFigureOut">
              <a:rPr lang="ja-JP" altLang="en-US"/>
              <a:pPr>
                <a:defRPr/>
              </a:pPr>
              <a:t>2015/10/15</a:t>
            </a:fld>
            <a:endParaRPr lang="en-US" altLang="ja-JP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499757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A26471-745D-4828-82DB-F968EA0C283A}" type="datetimeFigureOut">
              <a:rPr lang="ja-JP" altLang="en-US"/>
              <a:pPr>
                <a:defRPr/>
              </a:pPr>
              <a:t>2015/10/15</a:t>
            </a:fld>
            <a:endParaRPr lang="en-US" altLang="ja-JP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043662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A489CB-4A47-4FE1-B78C-FA6A920394A3}" type="datetimeFigureOut">
              <a:rPr lang="ja-JP" altLang="en-US"/>
              <a:pPr>
                <a:defRPr/>
              </a:pPr>
              <a:t>2015/10/15</a:t>
            </a:fld>
            <a:endParaRPr lang="en-US" altLang="ja-JP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488168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8694D-8A19-427E-976D-77BD0A23C8DF}" type="datetimeFigureOut">
              <a:rPr lang="ja-JP" altLang="en-US"/>
              <a:pPr>
                <a:defRPr/>
              </a:pPr>
              <a:t>2015/10/15</a:t>
            </a:fld>
            <a:endParaRPr lang="en-US" altLang="ja-JP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736591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BDEF5-347B-49D5-B634-1B5EE59CF0AD}" type="datetimeFigureOut">
              <a:rPr lang="ja-JP" altLang="en-US"/>
              <a:pPr>
                <a:defRPr/>
              </a:pPr>
              <a:t>2015/10/15</a:t>
            </a:fld>
            <a:endParaRPr lang="en-US" altLang="ja-JP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146535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23F8E-A2B2-4A7A-83D3-831FFB8079DC}" type="datetimeFigureOut">
              <a:rPr lang="ja-JP" altLang="en-US"/>
              <a:pPr>
                <a:defRPr/>
              </a:pPr>
              <a:t>2015/10/15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38958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26A97-EC96-46B9-BFD6-673EE98639D5}" type="datetimeFigureOut">
              <a:rPr lang="ja-JP" altLang="en-US"/>
              <a:pPr>
                <a:defRPr/>
              </a:pPr>
              <a:t>2015/10/15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869210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ACB55-D328-4F51-AE1A-5843C578353C}" type="datetimeFigureOut">
              <a:rPr lang="ja-JP" altLang="en-US"/>
              <a:pPr>
                <a:defRPr/>
              </a:pPr>
              <a:t>2015/10/15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038469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CDBB6-3897-4ACB-8389-CCE42F989926}" type="datetimeFigureOut">
              <a:rPr lang="ja-JP" altLang="en-US"/>
              <a:pPr>
                <a:defRPr/>
              </a:pPr>
              <a:t>2015/10/15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937360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9CACA-6D6D-4FA2-894B-753AEC5A449E}" type="datetimeFigureOut">
              <a:rPr lang="ja-JP" altLang="en-US"/>
              <a:pPr>
                <a:defRPr/>
              </a:pPr>
              <a:t>2015/10/15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305736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7DB85-D340-462E-94D4-4F398BB43FB1}" type="datetimeFigureOut">
              <a:rPr lang="ja-JP" altLang="en-US"/>
              <a:pPr>
                <a:defRPr/>
              </a:pPr>
              <a:t>2015/10/15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20512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E5160D-8CD7-4843-9D31-DE138B42545A}" type="datetimeFigureOut">
              <a:rPr lang="ja-JP" altLang="en-US"/>
              <a:pPr>
                <a:defRPr/>
              </a:pPr>
              <a:t>2015/10/15</a:t>
            </a:fld>
            <a:endParaRPr lang="en-US" altLang="ja-JP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142397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39C7D-5739-4AA6-B3C0-09C3AD7E10C0}" type="datetimeFigureOut">
              <a:rPr lang="ja-JP" altLang="en-US"/>
              <a:pPr>
                <a:defRPr/>
              </a:pPr>
              <a:t>2015/10/15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995517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6CBFD3-E962-4C9E-9CB0-D1EE24AD648F}" type="datetimeFigureOut">
              <a:rPr lang="ja-JP" altLang="en-US"/>
              <a:pPr>
                <a:defRPr/>
              </a:pPr>
              <a:t>2015/10/15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85287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56714C-A8D9-4F72-ACFA-7D147FCF9EB8}" type="datetimeFigureOut">
              <a:rPr lang="ja-JP" altLang="en-US"/>
              <a:pPr>
                <a:defRPr/>
              </a:pPr>
              <a:t>2015/10/15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831413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38C0F0-4857-49CE-B70E-7E508501F067}" type="datetimeFigureOut">
              <a:rPr lang="ja-JP" altLang="en-US"/>
              <a:pPr>
                <a:defRPr/>
              </a:pPr>
              <a:t>2015/10/15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830393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ABF26-785D-4E98-A861-ADC474BFA5D2}" type="datetimeFigureOut">
              <a:rPr lang="ja-JP" altLang="en-US"/>
              <a:pPr>
                <a:defRPr/>
              </a:pPr>
              <a:t>2015/10/15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967281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89622-D3EF-4F9A-AA83-CC4DD89F749F}" type="datetimeFigureOut">
              <a:rPr lang="ja-JP" altLang="en-US"/>
              <a:pPr>
                <a:defRPr/>
              </a:pPr>
              <a:t>2015/10/15</a:t>
            </a:fld>
            <a:endParaRPr lang="en-US" altLang="ja-JP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600732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DD8979-EFC8-47E8-A874-C969F26311CA}" type="datetimeFigureOut">
              <a:rPr lang="ja-JP" altLang="en-US"/>
              <a:pPr>
                <a:defRPr/>
              </a:pPr>
              <a:t>2015/10/15</a:t>
            </a:fld>
            <a:endParaRPr lang="en-US" altLang="ja-JP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593867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564334-021F-4D58-B9E9-BFBBA373BB95}" type="datetimeFigureOut">
              <a:rPr lang="ja-JP" altLang="en-US"/>
              <a:pPr>
                <a:defRPr/>
              </a:pPr>
              <a:t>2015/10/15</a:t>
            </a:fld>
            <a:endParaRPr lang="en-US" altLang="ja-JP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475511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1CC05A-82B2-4E76-BE65-471D08B1A0DA}" type="datetimeFigureOut">
              <a:rPr lang="ja-JP" altLang="en-US"/>
              <a:pPr>
                <a:defRPr/>
              </a:pPr>
              <a:t>2015/10/15</a:t>
            </a:fld>
            <a:endParaRPr lang="en-US" altLang="ja-JP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2024580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23B8A-B9BA-4324-9674-4BF213ACB58F}" type="datetimeFigureOut">
              <a:rPr lang="ja-JP" altLang="en-US"/>
              <a:pPr>
                <a:defRPr/>
              </a:pPr>
              <a:t>2015/10/15</a:t>
            </a:fld>
            <a:endParaRPr lang="en-US" altLang="ja-JP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30893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EF48DD-15E4-49E9-A562-73C6A0AD3F2D}" type="datetimeFigureOut">
              <a:rPr lang="ja-JP" altLang="en-US"/>
              <a:pPr>
                <a:defRPr/>
              </a:pPr>
              <a:t>2015/10/15</a:t>
            </a:fld>
            <a:endParaRPr lang="en-US" altLang="ja-JP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080929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AA1B8-BB26-48DF-8EEB-DF991A6ADF13}" type="datetimeFigureOut">
              <a:rPr lang="ja-JP" altLang="en-US"/>
              <a:pPr>
                <a:defRPr/>
              </a:pPr>
              <a:t>2015/10/15</a:t>
            </a:fld>
            <a:endParaRPr lang="en-US" altLang="ja-JP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4647504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36058-EBB5-4849-9466-DAA93A6219F3}" type="datetimeFigureOut">
              <a:rPr lang="ja-JP" altLang="en-US"/>
              <a:pPr>
                <a:defRPr/>
              </a:pPr>
              <a:t>2015/10/15</a:t>
            </a:fld>
            <a:endParaRPr lang="en-US" altLang="ja-JP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602676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E34EF-7CD1-4660-BE23-24EDFA4BE29A}" type="datetimeFigureOut">
              <a:rPr lang="ja-JP" altLang="en-US"/>
              <a:pPr>
                <a:defRPr/>
              </a:pPr>
              <a:t>2015/10/15</a:t>
            </a:fld>
            <a:endParaRPr lang="en-US" altLang="ja-JP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68132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34D33-4ACF-45FA-A700-4620500951BF}" type="datetimeFigureOut">
              <a:rPr lang="ja-JP" altLang="en-US"/>
              <a:pPr>
                <a:defRPr/>
              </a:pPr>
              <a:t>2015/10/15</a:t>
            </a:fld>
            <a:endParaRPr lang="en-US" altLang="ja-JP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8291348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DBF61-FA3D-42D3-9821-DA58FB4C1852}" type="datetimeFigureOut">
              <a:rPr lang="ja-JP" altLang="en-US"/>
              <a:pPr>
                <a:defRPr/>
              </a:pPr>
              <a:t>2015/10/15</a:t>
            </a:fld>
            <a:endParaRPr lang="en-US" altLang="ja-JP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0764853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5541B7-2EF0-46A6-B1E0-DE324BAF6554}" type="datetimeFigureOut">
              <a:rPr lang="ja-JP" altLang="en-US"/>
              <a:pPr>
                <a:defRPr/>
              </a:pPr>
              <a:t>2015/10/15</a:t>
            </a:fld>
            <a:endParaRPr lang="en-US" altLang="ja-JP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52788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61048-A5B4-4BCA-B039-82610C750F28}" type="datetimeFigureOut">
              <a:rPr lang="ja-JP" altLang="en-US"/>
              <a:pPr>
                <a:defRPr/>
              </a:pPr>
              <a:t>2015/10/15</a:t>
            </a:fld>
            <a:endParaRPr lang="en-US" altLang="ja-JP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89931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47A61-37B2-4E69-837D-5B92D32FA72D}" type="datetimeFigureOut">
              <a:rPr lang="ja-JP" altLang="en-US"/>
              <a:pPr>
                <a:defRPr/>
              </a:pPr>
              <a:t>2015/10/15</a:t>
            </a:fld>
            <a:endParaRPr lang="en-US" altLang="ja-JP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96310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9FED7-DEC1-4711-96D8-7F8E56335036}" type="datetimeFigureOut">
              <a:rPr lang="ja-JP" altLang="en-US"/>
              <a:pPr>
                <a:defRPr/>
              </a:pPr>
              <a:t>2015/10/15</a:t>
            </a:fld>
            <a:endParaRPr lang="en-US" altLang="ja-JP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77220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F6AA5-20D8-4E00-A05D-836475A807AA}" type="datetimeFigureOut">
              <a:rPr lang="ja-JP" altLang="en-US"/>
              <a:pPr>
                <a:defRPr/>
              </a:pPr>
              <a:t>2015/10/15</a:t>
            </a:fld>
            <a:endParaRPr lang="en-US" altLang="ja-JP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81663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 b="0" u="none">
                <a:latin typeface="ＭＳ Ｐゴシック" pitchFamily="50" charset="-128"/>
              </a:defRPr>
            </a:lvl1pPr>
          </a:lstStyle>
          <a:p>
            <a:pPr>
              <a:defRPr/>
            </a:pPr>
            <a:fld id="{3240E0DF-D5AE-44C9-935F-3334E9CAAC64}" type="datetimeFigureOut">
              <a:rPr lang="ja-JP" altLang="en-US"/>
              <a:pPr>
                <a:defRPr/>
              </a:pPr>
              <a:t>2015/10/15</a:t>
            </a:fld>
            <a:endParaRPr lang="en-US" altLang="ja-JP"/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 u="none">
                <a:latin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pic>
        <p:nvPicPr>
          <p:cNvPr id="1028" name="Picture 4" descr="02903070010_prsのコピー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651"/>
          <a:stretch>
            <a:fillRect/>
          </a:stretch>
        </p:blipFill>
        <p:spPr bwMode="auto">
          <a:xfrm>
            <a:off x="0" y="0"/>
            <a:ext cx="9142413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6" descr="名称未設定-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" t="67703"/>
          <a:stretch>
            <a:fillRect/>
          </a:stretch>
        </p:blipFill>
        <p:spPr bwMode="auto">
          <a:xfrm>
            <a:off x="0" y="620713"/>
            <a:ext cx="9180513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879" name="Line 7"/>
          <p:cNvSpPr>
            <a:spLocks noChangeShapeType="1"/>
          </p:cNvSpPr>
          <p:nvPr/>
        </p:nvSpPr>
        <p:spPr bwMode="auto">
          <a:xfrm>
            <a:off x="0" y="6572250"/>
            <a:ext cx="9144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ct val="0"/>
              </a:spcBef>
              <a:defRPr/>
            </a:pPr>
            <a:endParaRPr lang="ja-JP" altLang="en-US" b="1" u="sng">
              <a:latin typeface="ＭＳ Ｐゴシック" pitchFamily="50" charset="-128"/>
            </a:endParaRPr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8628063" y="6553200"/>
            <a:ext cx="488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fld id="{60252FD6-D331-4528-AA4C-D8E7DC81F935}" type="slidenum">
              <a:rPr lang="ja-JP" altLang="en-US" sz="1400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88" r:id="rId2"/>
    <p:sldLayoutId id="2147483887" r:id="rId3"/>
    <p:sldLayoutId id="2147483886" r:id="rId4"/>
    <p:sldLayoutId id="2147483885" r:id="rId5"/>
    <p:sldLayoutId id="2147483884" r:id="rId6"/>
    <p:sldLayoutId id="2147483883" r:id="rId7"/>
    <p:sldLayoutId id="2147483882" r:id="rId8"/>
    <p:sldLayoutId id="2147483881" r:id="rId9"/>
    <p:sldLayoutId id="2147483880" r:id="rId10"/>
    <p:sldLayoutId id="214748387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 b="0" u="none">
                <a:latin typeface="ＭＳ Ｐゴシック" pitchFamily="50" charset="-128"/>
              </a:defRPr>
            </a:lvl1pPr>
          </a:lstStyle>
          <a:p>
            <a:pPr>
              <a:defRPr/>
            </a:pPr>
            <a:fld id="{17B3A117-831C-4023-B218-9FACD7506325}" type="datetimeFigureOut">
              <a:rPr lang="ja-JP" altLang="en-US"/>
              <a:pPr>
                <a:defRPr/>
              </a:pPr>
              <a:t>2015/10/15</a:t>
            </a:fld>
            <a:endParaRPr lang="en-US" altLang="ja-JP"/>
          </a:p>
        </p:txBody>
      </p:sp>
      <p:pic>
        <p:nvPicPr>
          <p:cNvPr id="2051" name="Picture 4" descr="02903070010_prsのコピー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651"/>
          <a:stretch>
            <a:fillRect/>
          </a:stretch>
        </p:blipFill>
        <p:spPr bwMode="auto">
          <a:xfrm>
            <a:off x="0" y="0"/>
            <a:ext cx="9142413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5" descr="resizeブランドスローガン_black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9227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66" descr="名称未設定-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" t="67703"/>
          <a:stretch>
            <a:fillRect/>
          </a:stretch>
        </p:blipFill>
        <p:spPr bwMode="auto">
          <a:xfrm>
            <a:off x="0" y="620713"/>
            <a:ext cx="9180513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4" name="Group 7"/>
          <p:cNvGrpSpPr>
            <a:grpSpLocks/>
          </p:cNvGrpSpPr>
          <p:nvPr/>
        </p:nvGrpSpPr>
        <p:grpSpPr bwMode="auto">
          <a:xfrm>
            <a:off x="57150" y="785813"/>
            <a:ext cx="9048750" cy="430212"/>
            <a:chOff x="36" y="487"/>
            <a:chExt cx="5700" cy="271"/>
          </a:xfrm>
        </p:grpSpPr>
        <p:sp>
          <p:nvSpPr>
            <p:cNvPr id="208904" name="Rectangle 8"/>
            <p:cNvSpPr>
              <a:spLocks noChangeArrowheads="1"/>
            </p:cNvSpPr>
            <p:nvPr/>
          </p:nvSpPr>
          <p:spPr bwMode="auto">
            <a:xfrm>
              <a:off x="44" y="487"/>
              <a:ext cx="5692" cy="271"/>
            </a:xfrm>
            <a:prstGeom prst="rect">
              <a:avLst/>
            </a:prstGeom>
            <a:solidFill>
              <a:srgbClr val="F5F1EB"/>
            </a:solidFill>
            <a:ln w="25400">
              <a:solidFill>
                <a:srgbClr val="203D74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0"/>
                </a:spcBef>
                <a:defRPr/>
              </a:pPr>
              <a:endParaRPr lang="ja-JP" altLang="en-US" b="1" u="sng">
                <a:latin typeface="ＭＳ Ｐゴシック" pitchFamily="50" charset="-128"/>
              </a:endParaRPr>
            </a:p>
          </p:txBody>
        </p:sp>
        <p:sp>
          <p:nvSpPr>
            <p:cNvPr id="208905" name="Rectangle 9"/>
            <p:cNvSpPr>
              <a:spLocks noChangeArrowheads="1"/>
            </p:cNvSpPr>
            <p:nvPr/>
          </p:nvSpPr>
          <p:spPr bwMode="auto">
            <a:xfrm>
              <a:off x="36" y="487"/>
              <a:ext cx="425" cy="271"/>
            </a:xfrm>
            <a:prstGeom prst="rect">
              <a:avLst/>
            </a:prstGeom>
            <a:solidFill>
              <a:srgbClr val="203D74"/>
            </a:solidFill>
            <a:ln w="25400">
              <a:solidFill>
                <a:srgbClr val="203D74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0"/>
                </a:spcBef>
                <a:defRPr/>
              </a:pPr>
              <a:endParaRPr lang="ja-JP" altLang="en-US" b="1" u="sng">
                <a:latin typeface="ＭＳ Ｐゴシック" pitchFamily="50" charset="-128"/>
              </a:endParaRPr>
            </a:p>
          </p:txBody>
        </p:sp>
        <p:grpSp>
          <p:nvGrpSpPr>
            <p:cNvPr id="2057" name="Group 57"/>
            <p:cNvGrpSpPr>
              <a:grpSpLocks/>
            </p:cNvGrpSpPr>
            <p:nvPr/>
          </p:nvGrpSpPr>
          <p:grpSpPr bwMode="auto">
            <a:xfrm>
              <a:off x="130" y="551"/>
              <a:ext cx="199" cy="139"/>
              <a:chOff x="2269" y="1580"/>
              <a:chExt cx="282" cy="263"/>
            </a:xfrm>
          </p:grpSpPr>
          <p:sp>
            <p:nvSpPr>
              <p:cNvPr id="208907" name="Freeform 58"/>
              <p:cNvSpPr>
                <a:spLocks/>
              </p:cNvSpPr>
              <p:nvPr/>
            </p:nvSpPr>
            <p:spPr bwMode="auto">
              <a:xfrm flipH="1">
                <a:off x="2269" y="1580"/>
                <a:ext cx="170" cy="263"/>
              </a:xfrm>
              <a:custGeom>
                <a:avLst/>
                <a:gdLst>
                  <a:gd name="T0" fmla="*/ 20 w 199"/>
                  <a:gd name="T1" fmla="*/ 0 h 306"/>
                  <a:gd name="T2" fmla="*/ 26 w 199"/>
                  <a:gd name="T3" fmla="*/ 6 h 306"/>
                  <a:gd name="T4" fmla="*/ 12 w 199"/>
                  <a:gd name="T5" fmla="*/ 21 h 306"/>
                  <a:gd name="T6" fmla="*/ 26 w 199"/>
                  <a:gd name="T7" fmla="*/ 37 h 306"/>
                  <a:gd name="T8" fmla="*/ 20 w 199"/>
                  <a:gd name="T9" fmla="*/ 43 h 306"/>
                  <a:gd name="T10" fmla="*/ 0 w 199"/>
                  <a:gd name="T11" fmla="*/ 21 h 306"/>
                  <a:gd name="T12" fmla="*/ 20 w 199"/>
                  <a:gd name="T13" fmla="*/ 0 h 30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9"/>
                  <a:gd name="T22" fmla="*/ 0 h 306"/>
                  <a:gd name="T23" fmla="*/ 199 w 199"/>
                  <a:gd name="T24" fmla="*/ 306 h 30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9" h="306">
                    <a:moveTo>
                      <a:pt x="153" y="0"/>
                    </a:moveTo>
                    <a:lnTo>
                      <a:pt x="199" y="46"/>
                    </a:lnTo>
                    <a:lnTo>
                      <a:pt x="91" y="153"/>
                    </a:lnTo>
                    <a:lnTo>
                      <a:pt x="199" y="261"/>
                    </a:lnTo>
                    <a:lnTo>
                      <a:pt x="153" y="306"/>
                    </a:lnTo>
                    <a:lnTo>
                      <a:pt x="0" y="153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spcBef>
                    <a:spcPct val="0"/>
                  </a:spcBef>
                  <a:defRPr/>
                </a:pPr>
                <a:endParaRPr lang="en-GB" altLang="ja-JP" sz="1800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208908" name="Freeform 59"/>
              <p:cNvSpPr>
                <a:spLocks/>
              </p:cNvSpPr>
              <p:nvPr/>
            </p:nvSpPr>
            <p:spPr bwMode="auto">
              <a:xfrm flipH="1">
                <a:off x="2381" y="1580"/>
                <a:ext cx="170" cy="263"/>
              </a:xfrm>
              <a:custGeom>
                <a:avLst/>
                <a:gdLst>
                  <a:gd name="T0" fmla="*/ 20 w 199"/>
                  <a:gd name="T1" fmla="*/ 0 h 306"/>
                  <a:gd name="T2" fmla="*/ 26 w 199"/>
                  <a:gd name="T3" fmla="*/ 6 h 306"/>
                  <a:gd name="T4" fmla="*/ 12 w 199"/>
                  <a:gd name="T5" fmla="*/ 21 h 306"/>
                  <a:gd name="T6" fmla="*/ 26 w 199"/>
                  <a:gd name="T7" fmla="*/ 37 h 306"/>
                  <a:gd name="T8" fmla="*/ 20 w 199"/>
                  <a:gd name="T9" fmla="*/ 43 h 306"/>
                  <a:gd name="T10" fmla="*/ 0 w 199"/>
                  <a:gd name="T11" fmla="*/ 21 h 306"/>
                  <a:gd name="T12" fmla="*/ 20 w 199"/>
                  <a:gd name="T13" fmla="*/ 0 h 30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9"/>
                  <a:gd name="T22" fmla="*/ 0 h 306"/>
                  <a:gd name="T23" fmla="*/ 199 w 199"/>
                  <a:gd name="T24" fmla="*/ 306 h 30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9" h="306">
                    <a:moveTo>
                      <a:pt x="153" y="0"/>
                    </a:moveTo>
                    <a:lnTo>
                      <a:pt x="199" y="46"/>
                    </a:lnTo>
                    <a:lnTo>
                      <a:pt x="91" y="153"/>
                    </a:lnTo>
                    <a:lnTo>
                      <a:pt x="199" y="261"/>
                    </a:lnTo>
                    <a:lnTo>
                      <a:pt x="153" y="306"/>
                    </a:lnTo>
                    <a:lnTo>
                      <a:pt x="0" y="153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spcBef>
                    <a:spcPct val="0"/>
                  </a:spcBef>
                  <a:defRPr/>
                </a:pPr>
                <a:endParaRPr lang="en-GB" altLang="ja-JP" sz="1800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</p:grpSp>
      </p:grpSp>
      <p:sp>
        <p:nvSpPr>
          <p:cNvPr id="2060" name="Rectangle 12"/>
          <p:cNvSpPr>
            <a:spLocks noChangeArrowheads="1"/>
          </p:cNvSpPr>
          <p:nvPr userDrawn="1"/>
        </p:nvSpPr>
        <p:spPr bwMode="auto">
          <a:xfrm>
            <a:off x="8628063" y="6553200"/>
            <a:ext cx="488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fld id="{E89F822A-3911-4478-8E4B-D092982746D8}" type="slidenum">
              <a:rPr lang="ja-JP" altLang="en-US" sz="1400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899" r:id="rId2"/>
    <p:sldLayoutId id="2147483898" r:id="rId3"/>
    <p:sldLayoutId id="2147483897" r:id="rId4"/>
    <p:sldLayoutId id="2147483896" r:id="rId5"/>
    <p:sldLayoutId id="2147483895" r:id="rId6"/>
    <p:sldLayoutId id="2147483894" r:id="rId7"/>
    <p:sldLayoutId id="2147483893" r:id="rId8"/>
    <p:sldLayoutId id="2147483892" r:id="rId9"/>
    <p:sldLayoutId id="2147483891" r:id="rId10"/>
    <p:sldLayoutId id="2147483890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 b="0" u="none">
                <a:latin typeface="ＭＳ Ｐゴシック" pitchFamily="50" charset="-128"/>
              </a:defRPr>
            </a:lvl1pPr>
          </a:lstStyle>
          <a:p>
            <a:pPr>
              <a:defRPr/>
            </a:pPr>
            <a:fld id="{CB15C43B-F273-4851-9598-10A63DDD47ED}" type="datetimeFigureOut">
              <a:rPr lang="ja-JP" altLang="en-US"/>
              <a:pPr>
                <a:defRPr/>
              </a:pPr>
              <a:t>2015/10/15</a:t>
            </a:fld>
            <a:endParaRPr lang="en-US" altLang="ja-JP"/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 u="none">
                <a:latin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pic>
        <p:nvPicPr>
          <p:cNvPr id="3076" name="Picture 4" descr="02903070010_prsのコピー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881"/>
          <a:stretch>
            <a:fillRect/>
          </a:stretch>
        </p:blipFill>
        <p:spPr bwMode="auto">
          <a:xfrm>
            <a:off x="0" y="1993900"/>
            <a:ext cx="9144000" cy="224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9926" name="Line 6"/>
          <p:cNvSpPr>
            <a:spLocks noChangeShapeType="1"/>
          </p:cNvSpPr>
          <p:nvPr/>
        </p:nvSpPr>
        <p:spPr bwMode="auto">
          <a:xfrm>
            <a:off x="0" y="6572250"/>
            <a:ext cx="9144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ct val="0"/>
              </a:spcBef>
              <a:defRPr/>
            </a:pPr>
            <a:endParaRPr lang="ja-JP" altLang="en-US" b="1" u="sng">
              <a:latin typeface="ＭＳ Ｐゴシック" pitchFamily="50" charset="-128"/>
            </a:endParaRPr>
          </a:p>
        </p:txBody>
      </p:sp>
      <p:sp>
        <p:nvSpPr>
          <p:cNvPr id="3079" name="Rectangle 7"/>
          <p:cNvSpPr>
            <a:spLocks noChangeArrowheads="1"/>
          </p:cNvSpPr>
          <p:nvPr userDrawn="1"/>
        </p:nvSpPr>
        <p:spPr bwMode="auto">
          <a:xfrm>
            <a:off x="8628063" y="6553200"/>
            <a:ext cx="488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fld id="{AD382CAA-FB3B-40B7-9AAB-ADBC32A8F6B4}" type="slidenum">
              <a:rPr lang="ja-JP" altLang="en-US" sz="1400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0" r:id="rId2"/>
    <p:sldLayoutId id="2147483909" r:id="rId3"/>
    <p:sldLayoutId id="2147483908" r:id="rId4"/>
    <p:sldLayoutId id="2147483907" r:id="rId5"/>
    <p:sldLayoutId id="2147483906" r:id="rId6"/>
    <p:sldLayoutId id="2147483905" r:id="rId7"/>
    <p:sldLayoutId id="2147483904" r:id="rId8"/>
    <p:sldLayoutId id="2147483903" r:id="rId9"/>
    <p:sldLayoutId id="2147483902" r:id="rId10"/>
    <p:sldLayoutId id="214748390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 b="0" u="none">
                <a:latin typeface="ＭＳ Ｐゴシック" pitchFamily="50" charset="-128"/>
              </a:defRPr>
            </a:lvl1pPr>
          </a:lstStyle>
          <a:p>
            <a:pPr>
              <a:defRPr/>
            </a:pPr>
            <a:fld id="{4DB91165-A4D9-4E5B-89BD-4014B3777F8E}" type="datetimeFigureOut">
              <a:rPr lang="ja-JP" altLang="en-US"/>
              <a:pPr>
                <a:defRPr/>
              </a:pPr>
              <a:t>2015/10/15</a:t>
            </a:fld>
            <a:endParaRPr lang="en-US" altLang="ja-JP"/>
          </a:p>
        </p:txBody>
      </p:sp>
      <p:pic>
        <p:nvPicPr>
          <p:cNvPr id="4099" name="Picture 4" descr="02903070010_prsのコピー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651"/>
          <a:stretch>
            <a:fillRect/>
          </a:stretch>
        </p:blipFill>
        <p:spPr bwMode="auto">
          <a:xfrm>
            <a:off x="0" y="0"/>
            <a:ext cx="9142413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5" descr="resizeブランドスローガン_black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9227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66" descr="名称未設定-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" t="67703"/>
          <a:stretch>
            <a:fillRect/>
          </a:stretch>
        </p:blipFill>
        <p:spPr bwMode="auto">
          <a:xfrm>
            <a:off x="0" y="620713"/>
            <a:ext cx="9180513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2" name="Group 7"/>
          <p:cNvGrpSpPr>
            <a:grpSpLocks/>
          </p:cNvGrpSpPr>
          <p:nvPr/>
        </p:nvGrpSpPr>
        <p:grpSpPr bwMode="auto">
          <a:xfrm>
            <a:off x="57150" y="785813"/>
            <a:ext cx="9048750" cy="430212"/>
            <a:chOff x="36" y="487"/>
            <a:chExt cx="5700" cy="271"/>
          </a:xfrm>
        </p:grpSpPr>
        <p:sp>
          <p:nvSpPr>
            <p:cNvPr id="210952" name="Rectangle 8"/>
            <p:cNvSpPr>
              <a:spLocks noChangeArrowheads="1"/>
            </p:cNvSpPr>
            <p:nvPr/>
          </p:nvSpPr>
          <p:spPr bwMode="auto">
            <a:xfrm>
              <a:off x="44" y="487"/>
              <a:ext cx="5692" cy="271"/>
            </a:xfrm>
            <a:prstGeom prst="rect">
              <a:avLst/>
            </a:prstGeom>
            <a:solidFill>
              <a:srgbClr val="F5F1EB"/>
            </a:solidFill>
            <a:ln w="25400">
              <a:solidFill>
                <a:srgbClr val="203D74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0"/>
                </a:spcBef>
                <a:defRPr/>
              </a:pPr>
              <a:endParaRPr lang="ja-JP" altLang="en-US" b="1" u="sng">
                <a:latin typeface="ＭＳ Ｐゴシック" pitchFamily="50" charset="-128"/>
              </a:endParaRPr>
            </a:p>
          </p:txBody>
        </p:sp>
        <p:sp>
          <p:nvSpPr>
            <p:cNvPr id="210953" name="Rectangle 9"/>
            <p:cNvSpPr>
              <a:spLocks noChangeArrowheads="1"/>
            </p:cNvSpPr>
            <p:nvPr/>
          </p:nvSpPr>
          <p:spPr bwMode="auto">
            <a:xfrm>
              <a:off x="36" y="487"/>
              <a:ext cx="425" cy="271"/>
            </a:xfrm>
            <a:prstGeom prst="rect">
              <a:avLst/>
            </a:prstGeom>
            <a:solidFill>
              <a:srgbClr val="203D74"/>
            </a:solidFill>
            <a:ln w="25400">
              <a:solidFill>
                <a:srgbClr val="203D74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0"/>
                </a:spcBef>
                <a:defRPr/>
              </a:pPr>
              <a:endParaRPr lang="ja-JP" altLang="en-US" b="1" u="sng">
                <a:latin typeface="ＭＳ Ｐゴシック" pitchFamily="50" charset="-128"/>
              </a:endParaRPr>
            </a:p>
          </p:txBody>
        </p:sp>
        <p:grpSp>
          <p:nvGrpSpPr>
            <p:cNvPr id="4106" name="Group 57"/>
            <p:cNvGrpSpPr>
              <a:grpSpLocks/>
            </p:cNvGrpSpPr>
            <p:nvPr/>
          </p:nvGrpSpPr>
          <p:grpSpPr bwMode="auto">
            <a:xfrm>
              <a:off x="130" y="551"/>
              <a:ext cx="199" cy="139"/>
              <a:chOff x="2269" y="1580"/>
              <a:chExt cx="282" cy="263"/>
            </a:xfrm>
          </p:grpSpPr>
          <p:sp>
            <p:nvSpPr>
              <p:cNvPr id="210955" name="Freeform 58"/>
              <p:cNvSpPr>
                <a:spLocks/>
              </p:cNvSpPr>
              <p:nvPr/>
            </p:nvSpPr>
            <p:spPr bwMode="auto">
              <a:xfrm flipH="1">
                <a:off x="2269" y="1580"/>
                <a:ext cx="170" cy="263"/>
              </a:xfrm>
              <a:custGeom>
                <a:avLst/>
                <a:gdLst>
                  <a:gd name="T0" fmla="*/ 20 w 199"/>
                  <a:gd name="T1" fmla="*/ 0 h 306"/>
                  <a:gd name="T2" fmla="*/ 26 w 199"/>
                  <a:gd name="T3" fmla="*/ 6 h 306"/>
                  <a:gd name="T4" fmla="*/ 12 w 199"/>
                  <a:gd name="T5" fmla="*/ 21 h 306"/>
                  <a:gd name="T6" fmla="*/ 26 w 199"/>
                  <a:gd name="T7" fmla="*/ 37 h 306"/>
                  <a:gd name="T8" fmla="*/ 20 w 199"/>
                  <a:gd name="T9" fmla="*/ 43 h 306"/>
                  <a:gd name="T10" fmla="*/ 0 w 199"/>
                  <a:gd name="T11" fmla="*/ 21 h 306"/>
                  <a:gd name="T12" fmla="*/ 20 w 199"/>
                  <a:gd name="T13" fmla="*/ 0 h 30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9"/>
                  <a:gd name="T22" fmla="*/ 0 h 306"/>
                  <a:gd name="T23" fmla="*/ 199 w 199"/>
                  <a:gd name="T24" fmla="*/ 306 h 30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9" h="306">
                    <a:moveTo>
                      <a:pt x="153" y="0"/>
                    </a:moveTo>
                    <a:lnTo>
                      <a:pt x="199" y="46"/>
                    </a:lnTo>
                    <a:lnTo>
                      <a:pt x="91" y="153"/>
                    </a:lnTo>
                    <a:lnTo>
                      <a:pt x="199" y="261"/>
                    </a:lnTo>
                    <a:lnTo>
                      <a:pt x="153" y="306"/>
                    </a:lnTo>
                    <a:lnTo>
                      <a:pt x="0" y="153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spcBef>
                    <a:spcPct val="0"/>
                  </a:spcBef>
                  <a:defRPr/>
                </a:pPr>
                <a:endParaRPr lang="en-GB" altLang="ja-JP" sz="1800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210956" name="Freeform 59"/>
              <p:cNvSpPr>
                <a:spLocks/>
              </p:cNvSpPr>
              <p:nvPr/>
            </p:nvSpPr>
            <p:spPr bwMode="auto">
              <a:xfrm flipH="1">
                <a:off x="2381" y="1580"/>
                <a:ext cx="170" cy="263"/>
              </a:xfrm>
              <a:custGeom>
                <a:avLst/>
                <a:gdLst>
                  <a:gd name="T0" fmla="*/ 20 w 199"/>
                  <a:gd name="T1" fmla="*/ 0 h 306"/>
                  <a:gd name="T2" fmla="*/ 26 w 199"/>
                  <a:gd name="T3" fmla="*/ 6 h 306"/>
                  <a:gd name="T4" fmla="*/ 12 w 199"/>
                  <a:gd name="T5" fmla="*/ 21 h 306"/>
                  <a:gd name="T6" fmla="*/ 26 w 199"/>
                  <a:gd name="T7" fmla="*/ 37 h 306"/>
                  <a:gd name="T8" fmla="*/ 20 w 199"/>
                  <a:gd name="T9" fmla="*/ 43 h 306"/>
                  <a:gd name="T10" fmla="*/ 0 w 199"/>
                  <a:gd name="T11" fmla="*/ 21 h 306"/>
                  <a:gd name="T12" fmla="*/ 20 w 199"/>
                  <a:gd name="T13" fmla="*/ 0 h 30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9"/>
                  <a:gd name="T22" fmla="*/ 0 h 306"/>
                  <a:gd name="T23" fmla="*/ 199 w 199"/>
                  <a:gd name="T24" fmla="*/ 306 h 30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9" h="306">
                    <a:moveTo>
                      <a:pt x="153" y="0"/>
                    </a:moveTo>
                    <a:lnTo>
                      <a:pt x="199" y="46"/>
                    </a:lnTo>
                    <a:lnTo>
                      <a:pt x="91" y="153"/>
                    </a:lnTo>
                    <a:lnTo>
                      <a:pt x="199" y="261"/>
                    </a:lnTo>
                    <a:lnTo>
                      <a:pt x="153" y="306"/>
                    </a:lnTo>
                    <a:lnTo>
                      <a:pt x="0" y="153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spcBef>
                    <a:spcPct val="0"/>
                  </a:spcBef>
                  <a:defRPr/>
                </a:pPr>
                <a:endParaRPr lang="en-GB" altLang="ja-JP" sz="1800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</p:grpSp>
      </p:grpSp>
      <p:sp>
        <p:nvSpPr>
          <p:cNvPr id="210957" name="Line 13"/>
          <p:cNvSpPr>
            <a:spLocks noChangeShapeType="1"/>
          </p:cNvSpPr>
          <p:nvPr/>
        </p:nvSpPr>
        <p:spPr bwMode="auto">
          <a:xfrm>
            <a:off x="0" y="6572250"/>
            <a:ext cx="9144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ct val="0"/>
              </a:spcBef>
              <a:defRPr/>
            </a:pPr>
            <a:endParaRPr lang="ja-JP" altLang="en-US" b="1" u="sng">
              <a:latin typeface="ＭＳ Ｐゴシック" pitchFamily="50" charset="-128"/>
            </a:endParaRPr>
          </a:p>
        </p:txBody>
      </p:sp>
      <p:sp>
        <p:nvSpPr>
          <p:cNvPr id="4109" name="Rectangle 13"/>
          <p:cNvSpPr>
            <a:spLocks noChangeArrowheads="1"/>
          </p:cNvSpPr>
          <p:nvPr userDrawn="1"/>
        </p:nvSpPr>
        <p:spPr bwMode="auto">
          <a:xfrm>
            <a:off x="8628063" y="6553200"/>
            <a:ext cx="488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fld id="{80E3FEAB-5220-41A0-B8FD-D69DD1C6C0ED}" type="slidenum">
              <a:rPr lang="ja-JP" altLang="en-US" sz="1400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1" r:id="rId2"/>
    <p:sldLayoutId id="2147483920" r:id="rId3"/>
    <p:sldLayoutId id="2147483919" r:id="rId4"/>
    <p:sldLayoutId id="2147483918" r:id="rId5"/>
    <p:sldLayoutId id="2147483917" r:id="rId6"/>
    <p:sldLayoutId id="2147483916" r:id="rId7"/>
    <p:sldLayoutId id="2147483915" r:id="rId8"/>
    <p:sldLayoutId id="2147483914" r:id="rId9"/>
    <p:sldLayoutId id="2147483913" r:id="rId10"/>
    <p:sldLayoutId id="2147483912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 b="0" u="none">
                <a:latin typeface="ＭＳ Ｐゴシック" pitchFamily="50" charset="-128"/>
              </a:defRPr>
            </a:lvl1pPr>
          </a:lstStyle>
          <a:p>
            <a:pPr>
              <a:defRPr/>
            </a:pPr>
            <a:fld id="{460D918F-29DF-4500-B308-7D27739FB503}" type="datetimeFigureOut">
              <a:rPr lang="ja-JP" altLang="en-US"/>
              <a:pPr>
                <a:defRPr/>
              </a:pPr>
              <a:t>2015/10/15</a:t>
            </a:fld>
            <a:endParaRPr lang="en-US" altLang="ja-JP"/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 u="none">
                <a:latin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pic>
        <p:nvPicPr>
          <p:cNvPr id="5124" name="Picture 4" descr="名称未設定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9144000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02903070010_prsのコピー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881"/>
          <a:stretch>
            <a:fillRect/>
          </a:stretch>
        </p:blipFill>
        <p:spPr bwMode="auto">
          <a:xfrm>
            <a:off x="0" y="1978025"/>
            <a:ext cx="91440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9" descr="product photo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27438"/>
            <a:ext cx="91440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10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9.jpeg"/><Relationship Id="rId4" Type="http://schemas.openxmlformats.org/officeDocument/2006/relationships/image" Target="../media/image10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3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9.jpe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0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0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1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946" name="Text Box 11"/>
          <p:cNvSpPr txBox="1">
            <a:spLocks noChangeArrowheads="1"/>
          </p:cNvSpPr>
          <p:nvPr/>
        </p:nvSpPr>
        <p:spPr bwMode="auto">
          <a:xfrm>
            <a:off x="879475" y="2201863"/>
            <a:ext cx="73755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eaLnBrk="1" hangingPunct="1">
              <a:buSzPct val="100000"/>
            </a:pPr>
            <a:r>
              <a:rPr lang="en-US" altLang="ja-JP" sz="3600" b="1" u="none" dirty="0">
                <a:solidFill>
                  <a:schemeClr val="bg1"/>
                </a:solidFill>
                <a:latin typeface="Arial" charset="0"/>
                <a:sym typeface="ＭＳ Ｐゴシック" pitchFamily="50" charset="-128"/>
              </a:rPr>
              <a:t>KX-NS PBX</a:t>
            </a:r>
            <a:br>
              <a:rPr lang="en-US" altLang="ja-JP" sz="3600" b="1" u="none" dirty="0">
                <a:solidFill>
                  <a:schemeClr val="bg1"/>
                </a:solidFill>
                <a:latin typeface="Arial" charset="0"/>
                <a:sym typeface="ＭＳ Ｐゴシック" pitchFamily="50" charset="-128"/>
              </a:rPr>
            </a:br>
            <a:r>
              <a:rPr lang="en-US" altLang="ja-JP" sz="3600" b="1" u="none" dirty="0">
                <a:solidFill>
                  <a:schemeClr val="bg1"/>
                </a:solidFill>
                <a:latin typeface="Arial" charset="0"/>
                <a:sym typeface="ＭＳ Ｐゴシック" pitchFamily="50" charset="-128"/>
              </a:rPr>
              <a:t>Remote IP </a:t>
            </a:r>
            <a:r>
              <a:rPr lang="en-US" altLang="ja-JP" sz="3600" b="1" u="none" dirty="0" smtClean="0">
                <a:solidFill>
                  <a:schemeClr val="bg1"/>
                </a:solidFill>
                <a:latin typeface="Arial" charset="0"/>
                <a:sym typeface="ＭＳ Ｐゴシック" pitchFamily="50" charset="-128"/>
              </a:rPr>
              <a:t>Extension</a:t>
            </a:r>
            <a:endParaRPr lang="en-US" altLang="ja-JP" sz="3200" b="1" u="none" dirty="0">
              <a:solidFill>
                <a:schemeClr val="bg1"/>
              </a:solidFill>
              <a:latin typeface="Arial" charset="0"/>
              <a:sym typeface="ＭＳ Ｐゴシック" pitchFamily="50" charset="-128"/>
            </a:endParaRPr>
          </a:p>
        </p:txBody>
      </p:sp>
      <p:sp>
        <p:nvSpPr>
          <p:cNvPr id="1234947" name="Text Box 11"/>
          <p:cNvSpPr txBox="1">
            <a:spLocks noChangeArrowheads="1"/>
          </p:cNvSpPr>
          <p:nvPr/>
        </p:nvSpPr>
        <p:spPr bwMode="auto">
          <a:xfrm>
            <a:off x="1588" y="3694113"/>
            <a:ext cx="914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eaLnBrk="1" hangingPunct="1">
              <a:buSzPct val="100000"/>
            </a:pPr>
            <a:r>
              <a:rPr lang="en-US" altLang="ja-JP" sz="2800" b="1" u="none" dirty="0" smtClean="0">
                <a:latin typeface="Arial" charset="0"/>
                <a:sym typeface="ＭＳ Ｐゴシック" pitchFamily="50" charset="-128"/>
              </a:rPr>
              <a:t>October 15, </a:t>
            </a:r>
            <a:r>
              <a:rPr lang="en-US" altLang="ja-JP" sz="2800" b="1" u="none" dirty="0" smtClean="0">
                <a:latin typeface="Arial" charset="0"/>
                <a:sym typeface="ＭＳ Ｐゴシック" pitchFamily="50" charset="-128"/>
              </a:rPr>
              <a:t>2015 </a:t>
            </a:r>
            <a:endParaRPr lang="en-US" altLang="ja-JP" sz="2800" b="1" u="none" dirty="0">
              <a:latin typeface="Arial" charset="0"/>
              <a:sym typeface="ＭＳ Ｐゴシック" pitchFamily="50" charset="-128"/>
            </a:endParaRPr>
          </a:p>
        </p:txBody>
      </p:sp>
      <p:sp>
        <p:nvSpPr>
          <p:cNvPr id="1234948" name="Text Box 4"/>
          <p:cNvSpPr txBox="1">
            <a:spLocks noChangeArrowheads="1"/>
          </p:cNvSpPr>
          <p:nvPr/>
        </p:nvSpPr>
        <p:spPr bwMode="auto">
          <a:xfrm>
            <a:off x="392113" y="5935663"/>
            <a:ext cx="5986462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altLang="ja-JP" sz="1400" dirty="0">
                <a:solidFill>
                  <a:srgbClr val="FF0000"/>
                </a:solidFill>
              </a:rPr>
              <a:t>Specifications are subject to change without notice</a:t>
            </a:r>
            <a:r>
              <a:rPr lang="en-US" altLang="ja-JP" sz="1400" dirty="0" smtClean="0">
                <a:solidFill>
                  <a:srgbClr val="FF0000"/>
                </a:solidFill>
              </a:rPr>
              <a:t>.</a:t>
            </a:r>
            <a:br>
              <a:rPr lang="en-US" altLang="ja-JP" sz="1400" dirty="0" smtClean="0">
                <a:solidFill>
                  <a:srgbClr val="FF0000"/>
                </a:solidFill>
              </a:rPr>
            </a:br>
            <a:r>
              <a:rPr lang="en-US" altLang="ja-JP" sz="1400" dirty="0">
                <a:solidFill>
                  <a:srgbClr val="FF0000"/>
                </a:solidFill>
              </a:rPr>
              <a:t>Program enough TRS (Toll Restriction) level for remote IP extension.</a:t>
            </a:r>
            <a:br>
              <a:rPr lang="en-US" altLang="ja-JP" sz="1400" dirty="0">
                <a:solidFill>
                  <a:srgbClr val="FF0000"/>
                </a:solidFill>
              </a:rPr>
            </a:br>
            <a:r>
              <a:rPr lang="en-US" altLang="ja-JP" sz="1400" dirty="0" smtClean="0">
                <a:solidFill>
                  <a:srgbClr val="FF0000"/>
                </a:solidFill>
              </a:rPr>
              <a:t>“16. Notice for security” in this document is very important.</a:t>
            </a:r>
            <a:endParaRPr lang="ja-JP" altLang="en-US" sz="1400" u="sng" dirty="0">
              <a:solidFill>
                <a:srgbClr val="FF0000"/>
              </a:solidFill>
            </a:endParaRPr>
          </a:p>
        </p:txBody>
      </p:sp>
      <p:sp>
        <p:nvSpPr>
          <p:cNvPr id="1234949" name="Text Box 5"/>
          <p:cNvSpPr txBox="1">
            <a:spLocks noChangeArrowheads="1"/>
          </p:cNvSpPr>
          <p:nvPr/>
        </p:nvSpPr>
        <p:spPr bwMode="auto">
          <a:xfrm>
            <a:off x="2359025" y="4927600"/>
            <a:ext cx="44577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altLang="ja-JP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Panasonic System Networks</a:t>
            </a:r>
            <a:br>
              <a:rPr lang="en-US" altLang="ja-JP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ja-JP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PBX SE team </a:t>
            </a:r>
            <a:endParaRPr lang="ja-JP" altLang="en-US" sz="2000" b="1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2818" name="Line 356"/>
          <p:cNvSpPr>
            <a:spLocks noChangeShapeType="1"/>
          </p:cNvSpPr>
          <p:nvPr/>
        </p:nvSpPr>
        <p:spPr bwMode="auto">
          <a:xfrm>
            <a:off x="5438775" y="3921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42819" name="Rectangle 8"/>
          <p:cNvSpPr>
            <a:spLocks noChangeArrowheads="1"/>
          </p:cNvSpPr>
          <p:nvPr/>
        </p:nvSpPr>
        <p:spPr bwMode="auto">
          <a:xfrm>
            <a:off x="0" y="7620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eaLnBrk="1" hangingPunct="1">
              <a:buSzPct val="100000"/>
            </a:pPr>
            <a:r>
              <a:rPr lang="en-US" altLang="ja-JP" sz="2800" b="1" u="none" dirty="0" smtClean="0">
                <a:solidFill>
                  <a:schemeClr val="bg1"/>
                </a:solidFill>
                <a:latin typeface="Arial" charset="0"/>
                <a:sym typeface="ＭＳ Ｐゴシック" pitchFamily="50" charset="-128"/>
              </a:rPr>
              <a:t>16. Notice for Security</a:t>
            </a:r>
            <a:endParaRPr lang="en-US" altLang="ja-JP" sz="2800" b="1" u="none" dirty="0">
              <a:solidFill>
                <a:schemeClr val="bg1"/>
              </a:solidFill>
              <a:latin typeface="Arial" charset="0"/>
              <a:sym typeface="ＭＳ Ｐゴシック" pitchFamily="50" charset="-128"/>
            </a:endParaRP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298450" y="779463"/>
            <a:ext cx="8375650" cy="332398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ja-JP" sz="2000" u="none" dirty="0" smtClean="0">
                <a:solidFill>
                  <a:srgbClr val="FF0000"/>
                </a:solidFill>
                <a:latin typeface="Arial" charset="0"/>
              </a:rPr>
              <a:t>Program </a:t>
            </a:r>
            <a:r>
              <a:rPr lang="en-US" altLang="ja-JP" sz="2000" u="none" dirty="0">
                <a:solidFill>
                  <a:srgbClr val="FF0000"/>
                </a:solidFill>
                <a:latin typeface="Arial" charset="0"/>
              </a:rPr>
              <a:t>enough TRS (Toll Restriction) level for remote IP </a:t>
            </a:r>
            <a:r>
              <a:rPr lang="en-US" altLang="ja-JP" sz="2000" u="none" dirty="0" smtClean="0">
                <a:solidFill>
                  <a:srgbClr val="FF0000"/>
                </a:solidFill>
                <a:latin typeface="Arial" charset="0"/>
              </a:rPr>
              <a:t>extension.</a:t>
            </a:r>
            <a:r>
              <a:rPr lang="en-US" altLang="ja-JP" sz="2000" u="none" dirty="0">
                <a:solidFill>
                  <a:srgbClr val="FF0000"/>
                </a:solidFill>
                <a:latin typeface="Arial" charset="0"/>
              </a:rPr>
              <a:t/>
            </a:r>
            <a:br>
              <a:rPr lang="en-US" altLang="ja-JP" sz="2000" u="none" dirty="0">
                <a:solidFill>
                  <a:srgbClr val="FF0000"/>
                </a:solidFill>
                <a:latin typeface="Arial" charset="0"/>
              </a:rPr>
            </a:br>
            <a:r>
              <a:rPr lang="en-US" altLang="ja-JP" sz="2000" u="none" dirty="0" smtClean="0">
                <a:solidFill>
                  <a:srgbClr val="FF0000"/>
                </a:solidFill>
                <a:latin typeface="Arial" charset="0"/>
              </a:rPr>
              <a:t>International call should be restricted for remote IP extension.</a:t>
            </a:r>
            <a:br>
              <a:rPr lang="en-US" altLang="ja-JP" sz="2000" u="none" dirty="0" smtClean="0">
                <a:solidFill>
                  <a:srgbClr val="FF0000"/>
                </a:solidFill>
                <a:latin typeface="Arial" charset="0"/>
              </a:rPr>
            </a:br>
            <a:r>
              <a:rPr lang="en-US" altLang="ja-JP" sz="2000" u="none" dirty="0" smtClean="0">
                <a:solidFill>
                  <a:srgbClr val="FF0000"/>
                </a:solidFill>
                <a:latin typeface="Arial" charset="0"/>
              </a:rPr>
              <a:t>Telephone number of international customer of PBX user can be</a:t>
            </a:r>
            <a:br>
              <a:rPr lang="en-US" altLang="ja-JP" sz="2000" u="none" dirty="0" smtClean="0">
                <a:solidFill>
                  <a:srgbClr val="FF0000"/>
                </a:solidFill>
                <a:latin typeface="Arial" charset="0"/>
              </a:rPr>
            </a:br>
            <a:r>
              <a:rPr lang="en-US" altLang="ja-JP" sz="2000" u="none" dirty="0" smtClean="0">
                <a:solidFill>
                  <a:srgbClr val="FF0000"/>
                </a:solidFill>
                <a:latin typeface="Arial" charset="0"/>
              </a:rPr>
              <a:t>assigned to TRS exception code or system speed dial.</a:t>
            </a:r>
            <a:br>
              <a:rPr lang="en-US" altLang="ja-JP" sz="2000" u="none" dirty="0" smtClean="0">
                <a:solidFill>
                  <a:srgbClr val="FF0000"/>
                </a:solidFill>
                <a:latin typeface="Arial" charset="0"/>
              </a:rPr>
            </a:br>
            <a:r>
              <a:rPr lang="en-US" altLang="ja-JP" sz="2000" u="none" dirty="0" smtClean="0">
                <a:latin typeface="Arial" charset="0"/>
              </a:rPr>
              <a:t>Hacker wants to call through some carriers of some countries.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ja-JP" sz="2000" u="none" dirty="0" smtClean="0">
                <a:latin typeface="Arial" charset="0"/>
              </a:rPr>
              <a:t>Do </a:t>
            </a:r>
            <a:r>
              <a:rPr lang="en-US" altLang="ja-JP" sz="2000" u="none" dirty="0" smtClean="0">
                <a:latin typeface="Arial" charset="0"/>
              </a:rPr>
              <a:t>not use easy SIP password for remote SIP extension such as</a:t>
            </a:r>
            <a:br>
              <a:rPr lang="en-US" altLang="ja-JP" sz="2000" u="none" dirty="0" smtClean="0">
                <a:latin typeface="Arial" charset="0"/>
              </a:rPr>
            </a:br>
            <a:r>
              <a:rPr lang="en-US" altLang="ja-JP" sz="2000" u="none" dirty="0" smtClean="0">
                <a:latin typeface="Arial" charset="0"/>
              </a:rPr>
              <a:t>“</a:t>
            </a:r>
            <a:r>
              <a:rPr lang="en-US" altLang="ja-JP" sz="2000" u="none" dirty="0">
                <a:latin typeface="Arial" charset="0"/>
              </a:rPr>
              <a:t>1234abc</a:t>
            </a:r>
            <a:r>
              <a:rPr lang="en-US" altLang="ja-JP" sz="2000" u="none" dirty="0" smtClean="0">
                <a:latin typeface="Arial" charset="0"/>
              </a:rPr>
              <a:t>”.</a:t>
            </a:r>
            <a:br>
              <a:rPr lang="en-US" altLang="ja-JP" sz="2000" u="none" dirty="0" smtClean="0">
                <a:latin typeface="Arial" charset="0"/>
              </a:rPr>
            </a:br>
            <a:r>
              <a:rPr lang="en-US" altLang="ja-JP" sz="2000" u="none" dirty="0" smtClean="0">
                <a:latin typeface="Arial" charset="0"/>
              </a:rPr>
              <a:t>KX-NT/UT </a:t>
            </a:r>
            <a:r>
              <a:rPr lang="en-US" altLang="ja-JP" sz="2000" u="none" dirty="0" smtClean="0">
                <a:latin typeface="Arial" charset="0"/>
              </a:rPr>
              <a:t>is registered by MAC address.</a:t>
            </a:r>
            <a:br>
              <a:rPr lang="en-US" altLang="ja-JP" sz="2000" u="none" dirty="0" smtClean="0">
                <a:latin typeface="Arial" charset="0"/>
              </a:rPr>
            </a:br>
            <a:r>
              <a:rPr lang="en-US" altLang="ja-JP" sz="2000" u="none" dirty="0" smtClean="0">
                <a:latin typeface="Arial" charset="0"/>
              </a:rPr>
              <a:t>However </a:t>
            </a:r>
            <a:r>
              <a:rPr lang="en-US" altLang="ja-JP" sz="2000" u="none" dirty="0" smtClean="0">
                <a:latin typeface="Arial" charset="0"/>
              </a:rPr>
              <a:t>other IP phone including KX-HDV is registered by</a:t>
            </a:r>
            <a:br>
              <a:rPr lang="en-US" altLang="ja-JP" sz="2000" u="none" dirty="0" smtClean="0">
                <a:latin typeface="Arial" charset="0"/>
              </a:rPr>
            </a:br>
            <a:r>
              <a:rPr lang="en-US" altLang="ja-JP" sz="2000" u="none" dirty="0" smtClean="0">
                <a:latin typeface="Arial" charset="0"/>
              </a:rPr>
              <a:t>SIP </a:t>
            </a:r>
            <a:r>
              <a:rPr lang="en-US" altLang="ja-JP" sz="2000" u="none" dirty="0" smtClean="0">
                <a:latin typeface="Arial" charset="0"/>
              </a:rPr>
              <a:t>password. </a:t>
            </a:r>
            <a:endParaRPr lang="ja-JP" altLang="en-US" sz="2000" u="none" dirty="0">
              <a:latin typeface="Arial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00" y="4083050"/>
            <a:ext cx="59436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618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202" name="Rectangle 2"/>
          <p:cNvSpPr>
            <a:spLocks noChangeArrowheads="1"/>
          </p:cNvSpPr>
          <p:nvPr/>
        </p:nvSpPr>
        <p:spPr bwMode="auto">
          <a:xfrm>
            <a:off x="542925" y="1385888"/>
            <a:ext cx="8067675" cy="346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r>
              <a:rPr lang="en-US" altLang="ja-JP" sz="4000" b="1" u="none" dirty="0">
                <a:solidFill>
                  <a:schemeClr val="bg1"/>
                </a:solidFill>
                <a:latin typeface="Arial" charset="0"/>
              </a:rPr>
              <a:t>Chapter </a:t>
            </a:r>
            <a:r>
              <a:rPr lang="en-US" altLang="ja-JP" sz="4000" b="1" u="none" dirty="0" smtClean="0">
                <a:solidFill>
                  <a:schemeClr val="bg1"/>
                </a:solidFill>
                <a:latin typeface="Arial" charset="0"/>
              </a:rPr>
              <a:t>2</a:t>
            </a:r>
            <a:r>
              <a:rPr lang="en-US" altLang="ja-JP" sz="4000" b="1" u="none" dirty="0">
                <a:solidFill>
                  <a:schemeClr val="bg1"/>
                </a:solidFill>
                <a:latin typeface="Arial" charset="0"/>
              </a:rPr>
              <a:t/>
            </a:r>
            <a:br>
              <a:rPr lang="en-US" altLang="ja-JP" sz="4000" b="1" u="none" dirty="0">
                <a:solidFill>
                  <a:schemeClr val="bg1"/>
                </a:solidFill>
                <a:latin typeface="Arial" charset="0"/>
              </a:rPr>
            </a:br>
            <a:r>
              <a:rPr lang="en-US" altLang="ja-JP" sz="4000" b="1" u="none" dirty="0" smtClean="0">
                <a:solidFill>
                  <a:schemeClr val="bg1"/>
                </a:solidFill>
                <a:latin typeface="Arial" charset="0"/>
              </a:rPr>
              <a:t>SIP Phone Setting</a:t>
            </a:r>
            <a:endParaRPr lang="en-US" altLang="ja-JP" sz="4000" b="1" u="none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00088" y="4970463"/>
            <a:ext cx="791051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ja-JP" sz="2000" i="0" dirty="0" smtClean="0">
                <a:latin typeface="Arial" pitchFamily="34" charset="0"/>
              </a:rPr>
              <a:t>SIP </a:t>
            </a:r>
            <a:r>
              <a:rPr lang="en-US" altLang="ja-JP" sz="2000" i="0" dirty="0">
                <a:latin typeface="Arial" pitchFamily="34" charset="0"/>
              </a:rPr>
              <a:t>Software Phone for Smart-phone </a:t>
            </a:r>
            <a:r>
              <a:rPr lang="en-US" altLang="ja-JP" sz="2000" i="0" dirty="0" smtClean="0">
                <a:latin typeface="Arial" pitchFamily="34" charset="0"/>
              </a:rPr>
              <a:t>by Media5 is used in this chapter as example.</a:t>
            </a:r>
            <a:endParaRPr lang="ja-JP" altLang="en-US" sz="2000" i="0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37"/>
          <p:cNvSpPr>
            <a:spLocks noChangeArrowheads="1"/>
          </p:cNvSpPr>
          <p:nvPr/>
        </p:nvSpPr>
        <p:spPr bwMode="auto">
          <a:xfrm>
            <a:off x="43962" y="79376"/>
            <a:ext cx="9015046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36000" rIns="36000" bIns="36000" anchor="ctr">
            <a:spAutoFit/>
          </a:bodyPr>
          <a:lstStyle>
            <a:lvl1pPr>
              <a:defRPr kumimoji="1" sz="1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defRPr kumimoji="1" sz="1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defRPr kumimoji="1" sz="1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defRPr kumimoji="1" sz="1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defRPr kumimoji="1" sz="1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SzPct val="100000"/>
            </a:pPr>
            <a:r>
              <a:rPr lang="en-US" altLang="ja-JP" sz="2800" b="1" i="0" dirty="0" smtClean="0">
                <a:solidFill>
                  <a:schemeClr val="bg1"/>
                </a:solidFill>
                <a:latin typeface="Arial" pitchFamily="34" charset="0"/>
                <a:sym typeface="ＭＳ Ｐゴシック" pitchFamily="50" charset="-128"/>
              </a:rPr>
              <a:t>21. Configure SIP Account.</a:t>
            </a:r>
            <a:endParaRPr lang="en-US" altLang="ja-JP" sz="2800" b="1" i="0" dirty="0">
              <a:solidFill>
                <a:schemeClr val="bg1"/>
              </a:solidFill>
              <a:latin typeface="Arial" pitchFamily="34" charset="0"/>
              <a:sym typeface="ＭＳ Ｐゴシック" pitchFamily="50" charset="-128"/>
            </a:endParaRPr>
          </a:p>
        </p:txBody>
      </p:sp>
      <p:pic>
        <p:nvPicPr>
          <p:cNvPr id="262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43" y="973138"/>
            <a:ext cx="2402333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2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314" y="969963"/>
            <a:ext cx="2416237" cy="410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2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112" y="976314"/>
            <a:ext cx="2400788" cy="411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2161" name="Line 17"/>
          <p:cNvSpPr>
            <a:spLocks noChangeShapeType="1"/>
          </p:cNvSpPr>
          <p:nvPr/>
        </p:nvSpPr>
        <p:spPr bwMode="auto">
          <a:xfrm>
            <a:off x="2927838" y="3021013"/>
            <a:ext cx="41030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262162" name="Line 18"/>
          <p:cNvSpPr>
            <a:spLocks noChangeShapeType="1"/>
          </p:cNvSpPr>
          <p:nvPr/>
        </p:nvSpPr>
        <p:spPr bwMode="auto">
          <a:xfrm>
            <a:off x="5791689" y="3006725"/>
            <a:ext cx="41030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262163" name="Oval 19"/>
          <p:cNvSpPr>
            <a:spLocks noChangeArrowheads="1"/>
          </p:cNvSpPr>
          <p:nvPr/>
        </p:nvSpPr>
        <p:spPr bwMode="auto">
          <a:xfrm>
            <a:off x="397120" y="4596697"/>
            <a:ext cx="1354015" cy="476071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262164" name="Oval 20"/>
          <p:cNvSpPr>
            <a:spLocks noChangeArrowheads="1"/>
          </p:cNvSpPr>
          <p:nvPr/>
        </p:nvSpPr>
        <p:spPr bwMode="auto">
          <a:xfrm>
            <a:off x="3108082" y="2131308"/>
            <a:ext cx="2275742" cy="476071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262165" name="Oval 21"/>
          <p:cNvSpPr>
            <a:spLocks noChangeArrowheads="1"/>
          </p:cNvSpPr>
          <p:nvPr/>
        </p:nvSpPr>
        <p:spPr bwMode="auto">
          <a:xfrm>
            <a:off x="5946531" y="1909058"/>
            <a:ext cx="2275743" cy="476071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6785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156" name="Line 356"/>
          <p:cNvSpPr>
            <a:spLocks noChangeShapeType="1"/>
          </p:cNvSpPr>
          <p:nvPr/>
        </p:nvSpPr>
        <p:spPr bwMode="auto">
          <a:xfrm>
            <a:off x="5438775" y="3921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57157" name="Line 372"/>
          <p:cNvSpPr>
            <a:spLocks noChangeShapeType="1"/>
          </p:cNvSpPr>
          <p:nvPr/>
        </p:nvSpPr>
        <p:spPr bwMode="auto">
          <a:xfrm>
            <a:off x="6315075" y="6969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57158" name="Line 375"/>
          <p:cNvSpPr>
            <a:spLocks noChangeShapeType="1"/>
          </p:cNvSpPr>
          <p:nvPr/>
        </p:nvSpPr>
        <p:spPr bwMode="auto">
          <a:xfrm>
            <a:off x="6315075" y="6969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57214" name="Rectangle 62"/>
          <p:cNvSpPr>
            <a:spLocks noChangeArrowheads="1"/>
          </p:cNvSpPr>
          <p:nvPr/>
        </p:nvSpPr>
        <p:spPr bwMode="auto">
          <a:xfrm>
            <a:off x="738982" y="5370481"/>
            <a:ext cx="45005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/>
            <a:r>
              <a:rPr lang="en-US" altLang="ja-JP" sz="2000" dirty="0"/>
              <a:t>Title = Reference</a:t>
            </a:r>
            <a:br>
              <a:rPr lang="en-US" altLang="ja-JP" sz="2000" dirty="0"/>
            </a:br>
            <a:r>
              <a:rPr lang="en-US" altLang="ja-JP" sz="2000" dirty="0"/>
              <a:t>Username = Extension Number</a:t>
            </a:r>
            <a:br>
              <a:rPr lang="en-US" altLang="ja-JP" sz="2000" dirty="0"/>
            </a:br>
            <a:r>
              <a:rPr lang="en-US" altLang="ja-JP" sz="2000" dirty="0"/>
              <a:t>Password = SIP Password of PBX </a:t>
            </a:r>
            <a:endParaRPr lang="ja-JP" altLang="en-US" sz="2000" dirty="0"/>
          </a:p>
        </p:txBody>
      </p:sp>
      <p:pic>
        <p:nvPicPr>
          <p:cNvPr id="1457215" name="Picture 6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960438"/>
            <a:ext cx="2482850" cy="413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57218" name="Oval 66"/>
          <p:cNvSpPr>
            <a:spLocks noChangeArrowheads="1"/>
          </p:cNvSpPr>
          <p:nvPr/>
        </p:nvSpPr>
        <p:spPr bwMode="auto">
          <a:xfrm>
            <a:off x="260350" y="3494088"/>
            <a:ext cx="2465388" cy="776287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135" y="960438"/>
            <a:ext cx="2490665" cy="413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Oval 70"/>
          <p:cNvSpPr>
            <a:spLocks noChangeArrowheads="1"/>
          </p:cNvSpPr>
          <p:nvPr/>
        </p:nvSpPr>
        <p:spPr bwMode="auto">
          <a:xfrm>
            <a:off x="3773488" y="3848100"/>
            <a:ext cx="2465387" cy="42862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30" name="Rectangle 62"/>
          <p:cNvSpPr>
            <a:spLocks noChangeArrowheads="1"/>
          </p:cNvSpPr>
          <p:nvPr/>
        </p:nvSpPr>
        <p:spPr bwMode="auto">
          <a:xfrm>
            <a:off x="6477000" y="4779123"/>
            <a:ext cx="202485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/>
            <a:r>
              <a:rPr lang="en-US" altLang="ja-JP" sz="2000" dirty="0" smtClean="0"/>
              <a:t>See next page.</a:t>
            </a:r>
            <a:endParaRPr lang="ja-JP" altLang="en-US" sz="2000" dirty="0"/>
          </a:p>
        </p:txBody>
      </p:sp>
      <p:sp>
        <p:nvSpPr>
          <p:cNvPr id="31" name="Line 65"/>
          <p:cNvSpPr>
            <a:spLocks noChangeShapeType="1"/>
          </p:cNvSpPr>
          <p:nvPr/>
        </p:nvSpPr>
        <p:spPr bwMode="auto">
          <a:xfrm>
            <a:off x="5913437" y="4207249"/>
            <a:ext cx="1127125" cy="58971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ja-JP" altLang="en-US"/>
          </a:p>
        </p:txBody>
      </p:sp>
      <p:sp>
        <p:nvSpPr>
          <p:cNvPr id="32" name="Line 17"/>
          <p:cNvSpPr>
            <a:spLocks noChangeShapeType="1"/>
          </p:cNvSpPr>
          <p:nvPr/>
        </p:nvSpPr>
        <p:spPr bwMode="auto">
          <a:xfrm>
            <a:off x="3165230" y="2070101"/>
            <a:ext cx="63207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ja-JP" altLang="en-US"/>
          </a:p>
        </p:txBody>
      </p:sp>
      <p:sp>
        <p:nvSpPr>
          <p:cNvPr id="35" name="Oval 66"/>
          <p:cNvSpPr>
            <a:spLocks noChangeArrowheads="1"/>
          </p:cNvSpPr>
          <p:nvPr/>
        </p:nvSpPr>
        <p:spPr bwMode="auto">
          <a:xfrm>
            <a:off x="3196492" y="2084388"/>
            <a:ext cx="3483708" cy="1747043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ja-JP" altLang="en-US"/>
          </a:p>
        </p:txBody>
      </p:sp>
      <p:sp>
        <p:nvSpPr>
          <p:cNvPr id="36" name="Line 65"/>
          <p:cNvSpPr>
            <a:spLocks noChangeShapeType="1"/>
          </p:cNvSpPr>
          <p:nvPr/>
        </p:nvSpPr>
        <p:spPr bwMode="auto">
          <a:xfrm flipH="1">
            <a:off x="2946400" y="3606800"/>
            <a:ext cx="812800" cy="179060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ja-JP" altLang="en-US"/>
          </a:p>
        </p:txBody>
      </p:sp>
      <p:sp>
        <p:nvSpPr>
          <p:cNvPr id="37" name="Rectangle 37"/>
          <p:cNvSpPr>
            <a:spLocks noChangeArrowheads="1"/>
          </p:cNvSpPr>
          <p:nvPr/>
        </p:nvSpPr>
        <p:spPr bwMode="auto">
          <a:xfrm>
            <a:off x="43962" y="79376"/>
            <a:ext cx="9015046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36000" rIns="36000" bIns="36000" anchor="ctr">
            <a:spAutoFit/>
          </a:bodyPr>
          <a:lstStyle>
            <a:lvl1pPr>
              <a:defRPr kumimoji="1" sz="1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defRPr kumimoji="1" sz="1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defRPr kumimoji="1" sz="1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defRPr kumimoji="1" sz="1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defRPr kumimoji="1" sz="1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SzPct val="100000"/>
            </a:pPr>
            <a:r>
              <a:rPr lang="en-US" altLang="ja-JP" sz="2800" b="1" i="0" dirty="0" smtClean="0">
                <a:solidFill>
                  <a:schemeClr val="bg1"/>
                </a:solidFill>
                <a:latin typeface="Arial" pitchFamily="34" charset="0"/>
                <a:sym typeface="ＭＳ Ｐゴシック" pitchFamily="50" charset="-128"/>
              </a:rPr>
              <a:t>22. Assign Ext Number &amp; PIN to log-in.</a:t>
            </a:r>
            <a:endParaRPr lang="en-US" altLang="ja-JP" sz="2800" b="1" i="0" dirty="0">
              <a:solidFill>
                <a:schemeClr val="bg1"/>
              </a:solidFill>
              <a:latin typeface="Arial" pitchFamily="34" charset="0"/>
              <a:sym typeface="ＭＳ Ｐゴシック" pitchFamily="50" charset="-128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544" y="5253006"/>
            <a:ext cx="157162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156" name="Line 356"/>
          <p:cNvSpPr>
            <a:spLocks noChangeShapeType="1"/>
          </p:cNvSpPr>
          <p:nvPr/>
        </p:nvSpPr>
        <p:spPr bwMode="auto">
          <a:xfrm>
            <a:off x="5438775" y="3921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57157" name="Line 372"/>
          <p:cNvSpPr>
            <a:spLocks noChangeShapeType="1"/>
          </p:cNvSpPr>
          <p:nvPr/>
        </p:nvSpPr>
        <p:spPr bwMode="auto">
          <a:xfrm>
            <a:off x="6315075" y="6969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57158" name="Line 375"/>
          <p:cNvSpPr>
            <a:spLocks noChangeShapeType="1"/>
          </p:cNvSpPr>
          <p:nvPr/>
        </p:nvSpPr>
        <p:spPr bwMode="auto">
          <a:xfrm>
            <a:off x="6315075" y="6969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7" name="Rectangle 37"/>
          <p:cNvSpPr>
            <a:spLocks noChangeArrowheads="1"/>
          </p:cNvSpPr>
          <p:nvPr/>
        </p:nvSpPr>
        <p:spPr bwMode="auto">
          <a:xfrm>
            <a:off x="43962" y="79376"/>
            <a:ext cx="9015046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36000" rIns="36000" bIns="36000" anchor="ctr">
            <a:spAutoFit/>
          </a:bodyPr>
          <a:lstStyle>
            <a:lvl1pPr>
              <a:defRPr kumimoji="1" sz="1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defRPr kumimoji="1" sz="1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defRPr kumimoji="1" sz="1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defRPr kumimoji="1" sz="1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defRPr kumimoji="1" sz="1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SzPct val="100000"/>
            </a:pPr>
            <a:r>
              <a:rPr lang="en-US" altLang="ja-JP" sz="2800" b="1" i="0" dirty="0" smtClean="0">
                <a:solidFill>
                  <a:schemeClr val="bg1"/>
                </a:solidFill>
                <a:latin typeface="Arial" pitchFamily="34" charset="0"/>
                <a:sym typeface="ＭＳ Ｐゴシック" pitchFamily="50" charset="-128"/>
              </a:rPr>
              <a:t>23. Assign Destination to log-in.</a:t>
            </a:r>
            <a:endParaRPr lang="en-US" altLang="ja-JP" sz="2800" b="1" i="0" dirty="0">
              <a:solidFill>
                <a:schemeClr val="bg1"/>
              </a:solidFill>
              <a:latin typeface="Arial" pitchFamily="34" charset="0"/>
              <a:sym typeface="ＭＳ Ｐゴシック" pitchFamily="50" charset="-12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1" y="955318"/>
            <a:ext cx="3278189" cy="5463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val 70"/>
          <p:cNvSpPr>
            <a:spLocks noChangeArrowheads="1"/>
          </p:cNvSpPr>
          <p:nvPr/>
        </p:nvSpPr>
        <p:spPr bwMode="auto">
          <a:xfrm>
            <a:off x="584200" y="4262391"/>
            <a:ext cx="3619502" cy="545169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ja-JP" altLang="en-US"/>
          </a:p>
        </p:txBody>
      </p:sp>
      <p:sp>
        <p:nvSpPr>
          <p:cNvPr id="18" name="Oval 66"/>
          <p:cNvSpPr>
            <a:spLocks noChangeArrowheads="1"/>
          </p:cNvSpPr>
          <p:nvPr/>
        </p:nvSpPr>
        <p:spPr bwMode="auto">
          <a:xfrm>
            <a:off x="481013" y="4812369"/>
            <a:ext cx="3424633" cy="1578814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ja-JP" altLang="en-US"/>
          </a:p>
        </p:txBody>
      </p:sp>
      <p:sp>
        <p:nvSpPr>
          <p:cNvPr id="21" name="Rectangle 65"/>
          <p:cNvSpPr>
            <a:spLocks noChangeArrowheads="1"/>
          </p:cNvSpPr>
          <p:nvPr/>
        </p:nvSpPr>
        <p:spPr bwMode="auto">
          <a:xfrm>
            <a:off x="6556375" y="2164022"/>
            <a:ext cx="131921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altLang="ja-JP" dirty="0">
                <a:solidFill>
                  <a:srgbClr val="3333FF"/>
                </a:solidFill>
              </a:rPr>
              <a:t>192.168.0.1</a:t>
            </a:r>
            <a:endParaRPr lang="ja-JP" altLang="en-US" dirty="0">
              <a:solidFill>
                <a:srgbClr val="3333FF"/>
              </a:solidFill>
            </a:endParaRPr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4651375" y="1094047"/>
            <a:ext cx="4013200" cy="2555875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ja-JP" dirty="0" smtClean="0">
                <a:solidFill>
                  <a:srgbClr val="3333FF"/>
                </a:solidFill>
              </a:rPr>
              <a:t>Local</a:t>
            </a:r>
            <a:r>
              <a:rPr lang="en-US" altLang="ja-JP" dirty="0" smtClean="0"/>
              <a:t> </a:t>
            </a:r>
            <a:r>
              <a:rPr lang="en-US" altLang="ja-JP" dirty="0"/>
              <a:t>Office</a:t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23" name="Line 12"/>
          <p:cNvSpPr>
            <a:spLocks noChangeShapeType="1"/>
          </p:cNvSpPr>
          <p:nvPr/>
        </p:nvSpPr>
        <p:spPr bwMode="auto">
          <a:xfrm flipH="1">
            <a:off x="5802313" y="1590935"/>
            <a:ext cx="0" cy="963612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sp>
        <p:nvSpPr>
          <p:cNvPr id="24" name="Line 13"/>
          <p:cNvSpPr>
            <a:spLocks noChangeShapeType="1"/>
          </p:cNvSpPr>
          <p:nvPr/>
        </p:nvSpPr>
        <p:spPr bwMode="auto">
          <a:xfrm flipH="1" flipV="1">
            <a:off x="4910138" y="2538672"/>
            <a:ext cx="3238500" cy="1588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sp>
        <p:nvSpPr>
          <p:cNvPr id="26" name="Line 14"/>
          <p:cNvSpPr>
            <a:spLocks noChangeShapeType="1"/>
          </p:cNvSpPr>
          <p:nvPr/>
        </p:nvSpPr>
        <p:spPr bwMode="auto">
          <a:xfrm flipH="1">
            <a:off x="5195888" y="2533910"/>
            <a:ext cx="0" cy="468312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sp>
        <p:nvSpPr>
          <p:cNvPr id="27" name="Line 15"/>
          <p:cNvSpPr>
            <a:spLocks noChangeShapeType="1"/>
          </p:cNvSpPr>
          <p:nvPr/>
        </p:nvSpPr>
        <p:spPr bwMode="auto">
          <a:xfrm flipH="1">
            <a:off x="6416675" y="2535497"/>
            <a:ext cx="0" cy="468313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pic>
        <p:nvPicPr>
          <p:cNvPr id="28" name="Picture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2751397"/>
            <a:ext cx="64770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" name="Picture 1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350" y="2652972"/>
            <a:ext cx="760413" cy="55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4" descr="1U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313" y="1548072"/>
            <a:ext cx="11334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Line 19"/>
          <p:cNvSpPr>
            <a:spLocks noChangeShapeType="1"/>
          </p:cNvSpPr>
          <p:nvPr/>
        </p:nvSpPr>
        <p:spPr bwMode="auto">
          <a:xfrm flipH="1">
            <a:off x="7810500" y="1871426"/>
            <a:ext cx="0" cy="672009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ja-JP" altLang="en-US" dirty="0"/>
          </a:p>
        </p:txBody>
      </p:sp>
      <p:sp>
        <p:nvSpPr>
          <p:cNvPr id="39" name="Rectangle 22"/>
          <p:cNvSpPr>
            <a:spLocks noChangeArrowheads="1"/>
          </p:cNvSpPr>
          <p:nvPr/>
        </p:nvSpPr>
        <p:spPr bwMode="auto">
          <a:xfrm>
            <a:off x="5880100" y="2221172"/>
            <a:ext cx="647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ja-JP" dirty="0"/>
              <a:t>LAN</a:t>
            </a:r>
            <a:endParaRPr lang="ja-JP" altLang="en-US" dirty="0"/>
          </a:p>
        </p:txBody>
      </p:sp>
      <p:sp>
        <p:nvSpPr>
          <p:cNvPr id="40" name="Rectangle 48"/>
          <p:cNvSpPr>
            <a:spLocks noChangeArrowheads="1"/>
          </p:cNvSpPr>
          <p:nvPr/>
        </p:nvSpPr>
        <p:spPr bwMode="auto">
          <a:xfrm>
            <a:off x="4640263" y="1844935"/>
            <a:ext cx="1206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altLang="ja-JP" sz="1200" dirty="0">
                <a:solidFill>
                  <a:srgbClr val="FF0000"/>
                </a:solidFill>
              </a:rPr>
              <a:t>192.168.0.101</a:t>
            </a:r>
            <a:r>
              <a:rPr lang="en-US" altLang="ja-JP" sz="1200" dirty="0"/>
              <a:t/>
            </a:r>
            <a:br>
              <a:rPr lang="en-US" altLang="ja-JP" sz="1200" dirty="0"/>
            </a:br>
            <a:r>
              <a:rPr lang="en-US" altLang="ja-JP" sz="1200" dirty="0"/>
              <a:t>Port : </a:t>
            </a:r>
            <a:r>
              <a:rPr lang="en-US" altLang="ja-JP" sz="1200" dirty="0">
                <a:solidFill>
                  <a:srgbClr val="FF0000"/>
                </a:solidFill>
              </a:rPr>
              <a:t>5060</a:t>
            </a:r>
            <a:endParaRPr lang="ja-JP" altLang="en-US" sz="1200" dirty="0">
              <a:solidFill>
                <a:srgbClr val="FF0000"/>
              </a:solidFill>
            </a:endParaRPr>
          </a:p>
        </p:txBody>
      </p:sp>
      <p:sp>
        <p:nvSpPr>
          <p:cNvPr id="41" name="Rectangle 52"/>
          <p:cNvSpPr>
            <a:spLocks noChangeArrowheads="1"/>
          </p:cNvSpPr>
          <p:nvPr/>
        </p:nvSpPr>
        <p:spPr bwMode="auto">
          <a:xfrm>
            <a:off x="7402513" y="1101985"/>
            <a:ext cx="13843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ja-JP" dirty="0"/>
              <a:t>WAN</a:t>
            </a:r>
            <a:br>
              <a:rPr lang="en-US" altLang="ja-JP" dirty="0"/>
            </a:br>
            <a:r>
              <a:rPr lang="en-US" altLang="ja-JP" dirty="0" smtClean="0">
                <a:solidFill>
                  <a:srgbClr val="FF0000"/>
                </a:solidFill>
              </a:rPr>
              <a:t>11.22.33.44</a:t>
            </a:r>
            <a:r>
              <a:rPr lang="en-US" altLang="ja-JP" sz="1200" dirty="0" smtClean="0">
                <a:solidFill>
                  <a:srgbClr val="3333FF"/>
                </a:solidFill>
              </a:rPr>
              <a:t/>
            </a:r>
            <a:br>
              <a:rPr lang="en-US" altLang="ja-JP" sz="1200" dirty="0" smtClean="0">
                <a:solidFill>
                  <a:srgbClr val="3333FF"/>
                </a:solidFill>
              </a:rPr>
            </a:br>
            <a:r>
              <a:rPr lang="en-US" altLang="ja-JP" sz="1200" dirty="0" smtClean="0">
                <a:solidFill>
                  <a:srgbClr val="3333FF"/>
                </a:solidFill>
              </a:rPr>
              <a:t>   </a:t>
            </a:r>
            <a:r>
              <a:rPr lang="en-US" altLang="ja-JP" sz="1200" dirty="0" smtClean="0"/>
              <a:t>Port : </a:t>
            </a:r>
            <a:r>
              <a:rPr lang="en-US" altLang="ja-JP" sz="1200" dirty="0" smtClean="0">
                <a:solidFill>
                  <a:srgbClr val="FF0000"/>
                </a:solidFill>
              </a:rPr>
              <a:t>15060</a:t>
            </a:r>
            <a:endParaRPr lang="ja-JP" altLang="en-US" sz="1200" dirty="0">
              <a:solidFill>
                <a:srgbClr val="FF0000"/>
              </a:solidFill>
            </a:endParaRPr>
          </a:p>
        </p:txBody>
      </p:sp>
      <p:sp>
        <p:nvSpPr>
          <p:cNvPr id="42" name="Line 56"/>
          <p:cNvSpPr>
            <a:spLocks noChangeShapeType="1"/>
          </p:cNvSpPr>
          <p:nvPr/>
        </p:nvSpPr>
        <p:spPr bwMode="auto">
          <a:xfrm flipH="1">
            <a:off x="7010399" y="1871922"/>
            <a:ext cx="1347788" cy="2390469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3" name="Rectangle 57"/>
          <p:cNvSpPr>
            <a:spLocks noChangeArrowheads="1"/>
          </p:cNvSpPr>
          <p:nvPr/>
        </p:nvSpPr>
        <p:spPr bwMode="auto">
          <a:xfrm>
            <a:off x="4768850" y="3129222"/>
            <a:ext cx="1397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ja-JP" sz="1200" dirty="0" smtClean="0"/>
              <a:t>Ext 101</a:t>
            </a:r>
            <a:br>
              <a:rPr lang="en-US" altLang="ja-JP" sz="1200" dirty="0" smtClean="0"/>
            </a:br>
            <a:r>
              <a:rPr lang="en-US" altLang="ja-JP" sz="1200" dirty="0" smtClean="0"/>
              <a:t>192.168.0.201</a:t>
            </a:r>
            <a:endParaRPr lang="ja-JP" altLang="en-US" sz="1200" dirty="0"/>
          </a:p>
        </p:txBody>
      </p:sp>
      <p:pic>
        <p:nvPicPr>
          <p:cNvPr id="45" name="Picture 21" descr="MC900223530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488" y="1797310"/>
            <a:ext cx="968375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Line 56"/>
          <p:cNvSpPr>
            <a:spLocks noChangeShapeType="1"/>
          </p:cNvSpPr>
          <p:nvPr/>
        </p:nvSpPr>
        <p:spPr bwMode="auto">
          <a:xfrm flipH="1">
            <a:off x="3905644" y="2164022"/>
            <a:ext cx="976035" cy="104298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9" name="Line 56"/>
          <p:cNvSpPr>
            <a:spLocks noChangeShapeType="1"/>
          </p:cNvSpPr>
          <p:nvPr/>
        </p:nvSpPr>
        <p:spPr bwMode="auto">
          <a:xfrm flipH="1">
            <a:off x="3905644" y="4262392"/>
            <a:ext cx="3104754" cy="122400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non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0" name="Oval 66"/>
          <p:cNvSpPr>
            <a:spLocks noChangeArrowheads="1"/>
          </p:cNvSpPr>
          <p:nvPr/>
        </p:nvSpPr>
        <p:spPr bwMode="auto">
          <a:xfrm>
            <a:off x="481012" y="2570647"/>
            <a:ext cx="3424633" cy="1578814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9542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156" name="Line 356"/>
          <p:cNvSpPr>
            <a:spLocks noChangeShapeType="1"/>
          </p:cNvSpPr>
          <p:nvPr/>
        </p:nvSpPr>
        <p:spPr bwMode="auto">
          <a:xfrm>
            <a:off x="5438775" y="3921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57157" name="Line 372"/>
          <p:cNvSpPr>
            <a:spLocks noChangeShapeType="1"/>
          </p:cNvSpPr>
          <p:nvPr/>
        </p:nvSpPr>
        <p:spPr bwMode="auto">
          <a:xfrm>
            <a:off x="6315075" y="6969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57158" name="Line 375"/>
          <p:cNvSpPr>
            <a:spLocks noChangeShapeType="1"/>
          </p:cNvSpPr>
          <p:nvPr/>
        </p:nvSpPr>
        <p:spPr bwMode="auto">
          <a:xfrm>
            <a:off x="6315075" y="6969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7" name="Rectangle 37"/>
          <p:cNvSpPr>
            <a:spLocks noChangeArrowheads="1"/>
          </p:cNvSpPr>
          <p:nvPr/>
        </p:nvSpPr>
        <p:spPr bwMode="auto">
          <a:xfrm>
            <a:off x="43962" y="79376"/>
            <a:ext cx="9015046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36000" rIns="36000" bIns="36000" anchor="ctr">
            <a:spAutoFit/>
          </a:bodyPr>
          <a:lstStyle>
            <a:lvl1pPr>
              <a:defRPr kumimoji="1" sz="1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defRPr kumimoji="1" sz="1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defRPr kumimoji="1" sz="1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defRPr kumimoji="1" sz="1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defRPr kumimoji="1" sz="1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SzPct val="100000"/>
            </a:pPr>
            <a:r>
              <a:rPr lang="en-US" altLang="ja-JP" sz="2800" b="1" i="0" dirty="0" smtClean="0">
                <a:solidFill>
                  <a:schemeClr val="bg1"/>
                </a:solidFill>
                <a:latin typeface="Arial" pitchFamily="34" charset="0"/>
                <a:sym typeface="ＭＳ Ｐゴシック" pitchFamily="50" charset="-128"/>
              </a:rPr>
              <a:t>24. Enable “</a:t>
            </a:r>
            <a:r>
              <a:rPr lang="en-US" altLang="ja-JP" sz="2800" b="1" i="0" dirty="0" err="1" smtClean="0">
                <a:solidFill>
                  <a:schemeClr val="bg1"/>
                </a:solidFill>
                <a:latin typeface="Arial" pitchFamily="34" charset="0"/>
                <a:sym typeface="ＭＳ Ｐゴシック" pitchFamily="50" charset="-128"/>
              </a:rPr>
              <a:t>rport</a:t>
            </a:r>
            <a:r>
              <a:rPr lang="en-US" altLang="ja-JP" sz="2800" b="1" i="0" dirty="0" smtClean="0">
                <a:solidFill>
                  <a:schemeClr val="bg1"/>
                </a:solidFill>
                <a:latin typeface="Arial" pitchFamily="34" charset="0"/>
                <a:sym typeface="ＭＳ Ｐゴシック" pitchFamily="50" charset="-128"/>
              </a:rPr>
              <a:t>”.</a:t>
            </a:r>
            <a:endParaRPr lang="en-US" altLang="ja-JP" sz="2800" b="1" i="0" dirty="0">
              <a:solidFill>
                <a:schemeClr val="bg1"/>
              </a:solidFill>
              <a:latin typeface="Arial" pitchFamily="34" charset="0"/>
              <a:sym typeface="ＭＳ Ｐゴシック" pitchFamily="50" charset="-128"/>
            </a:endParaRPr>
          </a:p>
        </p:txBody>
      </p: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0" y="939659"/>
            <a:ext cx="3278189" cy="5458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Oval 70"/>
          <p:cNvSpPr>
            <a:spLocks noChangeArrowheads="1"/>
          </p:cNvSpPr>
          <p:nvPr/>
        </p:nvSpPr>
        <p:spPr bwMode="auto">
          <a:xfrm>
            <a:off x="444496" y="4686301"/>
            <a:ext cx="4106989" cy="76322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6777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202" name="Rectangle 2"/>
          <p:cNvSpPr>
            <a:spLocks noChangeArrowheads="1"/>
          </p:cNvSpPr>
          <p:nvPr/>
        </p:nvSpPr>
        <p:spPr bwMode="auto">
          <a:xfrm>
            <a:off x="542925" y="1385888"/>
            <a:ext cx="8067675" cy="346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r>
              <a:rPr lang="en-US" altLang="ja-JP" sz="4000" b="1" u="none" dirty="0">
                <a:solidFill>
                  <a:schemeClr val="bg1"/>
                </a:solidFill>
                <a:latin typeface="Arial" charset="0"/>
              </a:rPr>
              <a:t>Chapter </a:t>
            </a:r>
            <a:r>
              <a:rPr lang="en-US" altLang="ja-JP" sz="4000" b="1" u="none" dirty="0" smtClean="0">
                <a:solidFill>
                  <a:schemeClr val="bg1"/>
                </a:solidFill>
                <a:latin typeface="Arial" charset="0"/>
              </a:rPr>
              <a:t>3</a:t>
            </a:r>
            <a:br>
              <a:rPr lang="en-US" altLang="ja-JP" sz="4000" b="1" u="none" dirty="0" smtClean="0">
                <a:solidFill>
                  <a:schemeClr val="bg1"/>
                </a:solidFill>
                <a:latin typeface="Arial" charset="0"/>
              </a:rPr>
            </a:br>
            <a:r>
              <a:rPr lang="en-US" altLang="ja-JP" sz="4000" b="1" u="none" dirty="0" smtClean="0">
                <a:solidFill>
                  <a:schemeClr val="bg1"/>
                </a:solidFill>
                <a:latin typeface="Arial" charset="0"/>
              </a:rPr>
              <a:t>KX-NT/UT Phone Setting</a:t>
            </a:r>
            <a:endParaRPr lang="en-US" altLang="ja-JP" sz="4000" b="1" u="none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93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092" name="Line 356"/>
          <p:cNvSpPr>
            <a:spLocks noChangeShapeType="1"/>
          </p:cNvSpPr>
          <p:nvPr/>
        </p:nvSpPr>
        <p:spPr bwMode="auto">
          <a:xfrm>
            <a:off x="5438775" y="3921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1369093" name="Line 372"/>
          <p:cNvSpPr>
            <a:spLocks noChangeShapeType="1"/>
          </p:cNvSpPr>
          <p:nvPr/>
        </p:nvSpPr>
        <p:spPr bwMode="auto">
          <a:xfrm>
            <a:off x="6238875" y="6969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1369094" name="Line 375"/>
          <p:cNvSpPr>
            <a:spLocks noChangeShapeType="1"/>
          </p:cNvSpPr>
          <p:nvPr/>
        </p:nvSpPr>
        <p:spPr bwMode="auto">
          <a:xfrm>
            <a:off x="6238875" y="6969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1369097" name="Rectangle 8"/>
          <p:cNvSpPr>
            <a:spLocks noChangeArrowheads="1"/>
          </p:cNvSpPr>
          <p:nvPr/>
        </p:nvSpPr>
        <p:spPr bwMode="auto">
          <a:xfrm>
            <a:off x="0" y="7620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eaLnBrk="1" hangingPunct="1">
              <a:buSzPct val="100000"/>
            </a:pPr>
            <a:r>
              <a:rPr lang="en-US" altLang="ja-JP" sz="2800" b="1" u="none" dirty="0" smtClean="0">
                <a:solidFill>
                  <a:schemeClr val="bg1"/>
                </a:solidFill>
                <a:latin typeface="Arial" charset="0"/>
                <a:sym typeface="ＭＳ Ｐゴシック" pitchFamily="50" charset="-128"/>
              </a:rPr>
              <a:t>31. KX-NT500 : Assign Router as Destination. </a:t>
            </a:r>
            <a:endParaRPr lang="en-US" altLang="ja-JP" sz="2800" b="1" u="none" dirty="0">
              <a:solidFill>
                <a:schemeClr val="bg1"/>
              </a:solidFill>
              <a:latin typeface="Arial" charset="0"/>
              <a:sym typeface="ＭＳ Ｐゴシック" pitchFamily="50" charset="-128"/>
            </a:endParaRPr>
          </a:p>
        </p:txBody>
      </p:sp>
      <p:sp>
        <p:nvSpPr>
          <p:cNvPr id="96" name="Text Box 31"/>
          <p:cNvSpPr txBox="1">
            <a:spLocks noChangeArrowheads="1"/>
          </p:cNvSpPr>
          <p:nvPr/>
        </p:nvSpPr>
        <p:spPr bwMode="auto">
          <a:xfrm>
            <a:off x="298450" y="779463"/>
            <a:ext cx="8528050" cy="101566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ja-JP" sz="2000" u="none" dirty="0" smtClean="0">
                <a:latin typeface="Arial" charset="0"/>
              </a:rPr>
              <a:t>Assign global IP address of router (</a:t>
            </a:r>
            <a:r>
              <a:rPr lang="en-US" altLang="ja-JP" sz="2000" u="none" dirty="0" smtClean="0">
                <a:solidFill>
                  <a:srgbClr val="FF0000"/>
                </a:solidFill>
                <a:latin typeface="Arial" charset="0"/>
              </a:rPr>
              <a:t>11.22.33.44</a:t>
            </a:r>
            <a:r>
              <a:rPr lang="en-US" altLang="ja-JP" sz="2000" u="none" dirty="0" smtClean="0">
                <a:latin typeface="Arial" charset="0"/>
              </a:rPr>
              <a:t> for example) as destination instead of PBX local address (</a:t>
            </a:r>
            <a:r>
              <a:rPr lang="en-US" altLang="ja-JP" sz="2000" u="none" dirty="0" smtClean="0">
                <a:solidFill>
                  <a:srgbClr val="FF0000"/>
                </a:solidFill>
                <a:latin typeface="Arial" charset="0"/>
              </a:rPr>
              <a:t>192.168.0.101</a:t>
            </a:r>
            <a:r>
              <a:rPr lang="en-US" altLang="ja-JP" sz="2000" u="none" dirty="0" smtClean="0">
                <a:latin typeface="Arial" charset="0"/>
              </a:rPr>
              <a:t> for example), when KX-NT phone is installed in remote office.</a:t>
            </a:r>
            <a:endParaRPr lang="ja-JP" altLang="en-US" sz="2000" u="none" dirty="0">
              <a:latin typeface="Arial" charset="0"/>
            </a:endParaRPr>
          </a:p>
        </p:txBody>
      </p:sp>
      <p:sp>
        <p:nvSpPr>
          <p:cNvPr id="57" name="Rectangle 65"/>
          <p:cNvSpPr>
            <a:spLocks noChangeArrowheads="1"/>
          </p:cNvSpPr>
          <p:nvPr/>
        </p:nvSpPr>
        <p:spPr bwMode="auto">
          <a:xfrm>
            <a:off x="2371725" y="4899025"/>
            <a:ext cx="131921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altLang="ja-JP" dirty="0">
                <a:solidFill>
                  <a:srgbClr val="3333FF"/>
                </a:solidFill>
              </a:rPr>
              <a:t>192.168.0.1</a:t>
            </a:r>
            <a:endParaRPr lang="ja-JP" altLang="en-US" dirty="0">
              <a:solidFill>
                <a:srgbClr val="3333FF"/>
              </a:solidFill>
            </a:endParaRPr>
          </a:p>
        </p:txBody>
      </p:sp>
      <p:sp>
        <p:nvSpPr>
          <p:cNvPr id="58" name="Line 23"/>
          <p:cNvSpPr>
            <a:spLocks noChangeShapeType="1"/>
          </p:cNvSpPr>
          <p:nvPr/>
        </p:nvSpPr>
        <p:spPr bwMode="auto">
          <a:xfrm flipH="1" flipV="1">
            <a:off x="5245100" y="4535488"/>
            <a:ext cx="1816100" cy="179387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sp>
        <p:nvSpPr>
          <p:cNvPr id="59" name="Line 45"/>
          <p:cNvSpPr>
            <a:spLocks noChangeShapeType="1"/>
          </p:cNvSpPr>
          <p:nvPr/>
        </p:nvSpPr>
        <p:spPr bwMode="auto">
          <a:xfrm flipV="1">
            <a:off x="7062788" y="4702175"/>
            <a:ext cx="0" cy="674688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pic>
        <p:nvPicPr>
          <p:cNvPr id="60" name="Picture 66" descr="MC900432567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988" y="4033838"/>
            <a:ext cx="1282700" cy="128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Rectangle 2"/>
          <p:cNvSpPr>
            <a:spLocks noChangeArrowheads="1"/>
          </p:cNvSpPr>
          <p:nvPr/>
        </p:nvSpPr>
        <p:spPr bwMode="auto">
          <a:xfrm>
            <a:off x="466725" y="3829050"/>
            <a:ext cx="4013200" cy="2555875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ja-JP" dirty="0" smtClean="0">
                <a:solidFill>
                  <a:srgbClr val="3333FF"/>
                </a:solidFill>
              </a:rPr>
              <a:t>Local</a:t>
            </a:r>
            <a:r>
              <a:rPr lang="en-US" altLang="ja-JP" dirty="0" smtClean="0"/>
              <a:t> </a:t>
            </a:r>
            <a:r>
              <a:rPr lang="en-US" altLang="ja-JP" dirty="0"/>
              <a:t>Office</a:t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62" name="Rectangle 3"/>
          <p:cNvSpPr>
            <a:spLocks noChangeArrowheads="1"/>
          </p:cNvSpPr>
          <p:nvPr/>
        </p:nvSpPr>
        <p:spPr bwMode="auto">
          <a:xfrm>
            <a:off x="5481638" y="3827463"/>
            <a:ext cx="3086100" cy="2555875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altLang="ja-JP" dirty="0">
                <a:solidFill>
                  <a:srgbClr val="3333FF"/>
                </a:solidFill>
              </a:rPr>
              <a:t>Remote </a:t>
            </a:r>
            <a:r>
              <a:rPr lang="en-US" altLang="ja-JP" dirty="0"/>
              <a:t>Office</a:t>
            </a:r>
            <a:br>
              <a:rPr lang="en-US" altLang="ja-JP" dirty="0"/>
            </a:br>
            <a:r>
              <a:rPr lang="en-US" altLang="ja-JP" dirty="0" smtClean="0"/>
              <a:t>or Mobile Internet 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63" name="Line 398"/>
          <p:cNvSpPr>
            <a:spLocks noChangeShapeType="1"/>
          </p:cNvSpPr>
          <p:nvPr/>
        </p:nvSpPr>
        <p:spPr bwMode="auto">
          <a:xfrm>
            <a:off x="6975475" y="37576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64" name="Line 401"/>
          <p:cNvSpPr>
            <a:spLocks noChangeShapeType="1"/>
          </p:cNvSpPr>
          <p:nvPr/>
        </p:nvSpPr>
        <p:spPr bwMode="auto">
          <a:xfrm>
            <a:off x="6975475" y="37576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65" name="Line 398"/>
          <p:cNvSpPr>
            <a:spLocks noChangeShapeType="1"/>
          </p:cNvSpPr>
          <p:nvPr/>
        </p:nvSpPr>
        <p:spPr bwMode="auto">
          <a:xfrm>
            <a:off x="7083425" y="36560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66" name="Line 401"/>
          <p:cNvSpPr>
            <a:spLocks noChangeShapeType="1"/>
          </p:cNvSpPr>
          <p:nvPr/>
        </p:nvSpPr>
        <p:spPr bwMode="auto">
          <a:xfrm>
            <a:off x="7083425" y="36560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67" name="Line 12"/>
          <p:cNvSpPr>
            <a:spLocks noChangeShapeType="1"/>
          </p:cNvSpPr>
          <p:nvPr/>
        </p:nvSpPr>
        <p:spPr bwMode="auto">
          <a:xfrm flipH="1">
            <a:off x="1617663" y="4313238"/>
            <a:ext cx="0" cy="963612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sp>
        <p:nvSpPr>
          <p:cNvPr id="68" name="Line 13"/>
          <p:cNvSpPr>
            <a:spLocks noChangeShapeType="1"/>
          </p:cNvSpPr>
          <p:nvPr/>
        </p:nvSpPr>
        <p:spPr bwMode="auto">
          <a:xfrm flipH="1" flipV="1">
            <a:off x="725488" y="5273675"/>
            <a:ext cx="3238500" cy="1588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sp>
        <p:nvSpPr>
          <p:cNvPr id="69" name="Line 14"/>
          <p:cNvSpPr>
            <a:spLocks noChangeShapeType="1"/>
          </p:cNvSpPr>
          <p:nvPr/>
        </p:nvSpPr>
        <p:spPr bwMode="auto">
          <a:xfrm flipH="1">
            <a:off x="1011238" y="5268913"/>
            <a:ext cx="0" cy="468312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sp>
        <p:nvSpPr>
          <p:cNvPr id="70" name="Line 15"/>
          <p:cNvSpPr>
            <a:spLocks noChangeShapeType="1"/>
          </p:cNvSpPr>
          <p:nvPr/>
        </p:nvSpPr>
        <p:spPr bwMode="auto">
          <a:xfrm flipH="1">
            <a:off x="2232025" y="5270500"/>
            <a:ext cx="0" cy="468313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pic>
        <p:nvPicPr>
          <p:cNvPr id="71" name="Picture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225" y="5486400"/>
            <a:ext cx="64770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" name="Picture 1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5387975"/>
            <a:ext cx="760413" cy="55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14" descr="1U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3" y="4283075"/>
            <a:ext cx="11334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Line 19"/>
          <p:cNvSpPr>
            <a:spLocks noChangeShapeType="1"/>
          </p:cNvSpPr>
          <p:nvPr/>
        </p:nvSpPr>
        <p:spPr bwMode="auto">
          <a:xfrm flipH="1">
            <a:off x="3625850" y="4606925"/>
            <a:ext cx="0" cy="671513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ja-JP" altLang="en-US" dirty="0"/>
          </a:p>
        </p:txBody>
      </p:sp>
      <p:sp>
        <p:nvSpPr>
          <p:cNvPr id="75" name="Line 20"/>
          <p:cNvSpPr>
            <a:spLocks noChangeShapeType="1"/>
          </p:cNvSpPr>
          <p:nvPr/>
        </p:nvSpPr>
        <p:spPr bwMode="auto">
          <a:xfrm flipH="1">
            <a:off x="3551238" y="4595813"/>
            <a:ext cx="1244600" cy="227012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sp>
        <p:nvSpPr>
          <p:cNvPr id="76" name="Rectangle 22"/>
          <p:cNvSpPr>
            <a:spLocks noChangeArrowheads="1"/>
          </p:cNvSpPr>
          <p:nvPr/>
        </p:nvSpPr>
        <p:spPr bwMode="auto">
          <a:xfrm>
            <a:off x="1695450" y="4956175"/>
            <a:ext cx="647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ja-JP" dirty="0"/>
              <a:t>LAN</a:t>
            </a:r>
            <a:endParaRPr lang="ja-JP" altLang="en-US" dirty="0"/>
          </a:p>
        </p:txBody>
      </p:sp>
      <p:sp>
        <p:nvSpPr>
          <p:cNvPr id="77" name="Line 34"/>
          <p:cNvSpPr>
            <a:spLocks noChangeShapeType="1"/>
          </p:cNvSpPr>
          <p:nvPr/>
        </p:nvSpPr>
        <p:spPr bwMode="auto">
          <a:xfrm flipH="1" flipV="1">
            <a:off x="5768975" y="5351463"/>
            <a:ext cx="2006600" cy="1587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sp>
        <p:nvSpPr>
          <p:cNvPr id="78" name="Line 35"/>
          <p:cNvSpPr>
            <a:spLocks noChangeShapeType="1"/>
          </p:cNvSpPr>
          <p:nvPr/>
        </p:nvSpPr>
        <p:spPr bwMode="auto">
          <a:xfrm flipH="1">
            <a:off x="6397625" y="5334000"/>
            <a:ext cx="0" cy="468313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sp>
        <p:nvSpPr>
          <p:cNvPr id="79" name="Line 37"/>
          <p:cNvSpPr>
            <a:spLocks noChangeShapeType="1"/>
          </p:cNvSpPr>
          <p:nvPr/>
        </p:nvSpPr>
        <p:spPr bwMode="auto">
          <a:xfrm flipH="1">
            <a:off x="7208838" y="5345113"/>
            <a:ext cx="0" cy="468312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pic>
        <p:nvPicPr>
          <p:cNvPr id="80" name="Picture 3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113" y="5576888"/>
            <a:ext cx="64770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" name="Picture 4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50" y="5427663"/>
            <a:ext cx="760413" cy="55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Rectangle 43"/>
          <p:cNvSpPr>
            <a:spLocks noChangeArrowheads="1"/>
          </p:cNvSpPr>
          <p:nvPr/>
        </p:nvSpPr>
        <p:spPr bwMode="auto">
          <a:xfrm>
            <a:off x="5888038" y="4868863"/>
            <a:ext cx="647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ja-JP" dirty="0"/>
              <a:t>LAN</a:t>
            </a:r>
            <a:endParaRPr lang="ja-JP" altLang="en-US" dirty="0"/>
          </a:p>
        </p:txBody>
      </p:sp>
      <p:sp>
        <p:nvSpPr>
          <p:cNvPr id="83" name="Rectangle 47"/>
          <p:cNvSpPr>
            <a:spLocks noChangeArrowheads="1"/>
          </p:cNvSpPr>
          <p:nvPr/>
        </p:nvSpPr>
        <p:spPr bwMode="auto">
          <a:xfrm>
            <a:off x="5530850" y="4041775"/>
            <a:ext cx="13843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ja-JP" dirty="0"/>
              <a:t>WAN</a:t>
            </a:r>
            <a:br>
              <a:rPr lang="en-US" altLang="ja-JP" dirty="0"/>
            </a:br>
            <a:r>
              <a:rPr lang="en-US" altLang="ja-JP" dirty="0"/>
              <a:t>22.33.44.55</a:t>
            </a:r>
            <a:endParaRPr lang="ja-JP" altLang="en-US" dirty="0"/>
          </a:p>
        </p:txBody>
      </p:sp>
      <p:sp>
        <p:nvSpPr>
          <p:cNvPr id="84" name="Rectangle 48"/>
          <p:cNvSpPr>
            <a:spLocks noChangeArrowheads="1"/>
          </p:cNvSpPr>
          <p:nvPr/>
        </p:nvSpPr>
        <p:spPr bwMode="auto">
          <a:xfrm>
            <a:off x="455613" y="4579938"/>
            <a:ext cx="12065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altLang="ja-JP" sz="1200" dirty="0" smtClean="0">
                <a:solidFill>
                  <a:srgbClr val="FF0000"/>
                </a:solidFill>
              </a:rPr>
              <a:t>192.168.0.101</a:t>
            </a:r>
            <a:endParaRPr lang="ja-JP" altLang="en-US" sz="1200" dirty="0">
              <a:solidFill>
                <a:srgbClr val="FF0000"/>
              </a:solidFill>
            </a:endParaRPr>
          </a:p>
        </p:txBody>
      </p:sp>
      <p:sp>
        <p:nvSpPr>
          <p:cNvPr id="85" name="Rectangle 52"/>
          <p:cNvSpPr>
            <a:spLocks noChangeArrowheads="1"/>
          </p:cNvSpPr>
          <p:nvPr/>
        </p:nvSpPr>
        <p:spPr bwMode="auto">
          <a:xfrm>
            <a:off x="3217863" y="4014788"/>
            <a:ext cx="13843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ja-JP" dirty="0"/>
              <a:t>WAN</a:t>
            </a:r>
            <a:br>
              <a:rPr lang="en-US" altLang="ja-JP" dirty="0"/>
            </a:br>
            <a:r>
              <a:rPr lang="en-US" altLang="ja-JP" dirty="0">
                <a:solidFill>
                  <a:srgbClr val="FF0000"/>
                </a:solidFill>
              </a:rPr>
              <a:t>11.22.33.44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86" name="Rectangle 57"/>
          <p:cNvSpPr>
            <a:spLocks noChangeArrowheads="1"/>
          </p:cNvSpPr>
          <p:nvPr/>
        </p:nvSpPr>
        <p:spPr bwMode="auto">
          <a:xfrm>
            <a:off x="584200" y="5864225"/>
            <a:ext cx="1397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ja-JP" sz="1200" dirty="0" smtClean="0"/>
              <a:t>Ext 101</a:t>
            </a:r>
            <a:br>
              <a:rPr lang="en-US" altLang="ja-JP" sz="1200" dirty="0" smtClean="0"/>
            </a:br>
            <a:r>
              <a:rPr lang="en-US" altLang="ja-JP" sz="1200" dirty="0" smtClean="0"/>
              <a:t>192.168.0.201</a:t>
            </a:r>
            <a:endParaRPr lang="ja-JP" altLang="en-US" sz="1200" dirty="0"/>
          </a:p>
        </p:txBody>
      </p:sp>
      <p:pic>
        <p:nvPicPr>
          <p:cNvPr id="87" name="Picture 21" descr="MC900223530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838" y="4532313"/>
            <a:ext cx="968375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8" name="Group 24"/>
          <p:cNvGrpSpPr>
            <a:grpSpLocks/>
          </p:cNvGrpSpPr>
          <p:nvPr/>
        </p:nvGrpSpPr>
        <p:grpSpPr bwMode="auto">
          <a:xfrm>
            <a:off x="4562475" y="4303713"/>
            <a:ext cx="935038" cy="550862"/>
            <a:chOff x="2290" y="1480"/>
            <a:chExt cx="589" cy="347"/>
          </a:xfrm>
        </p:grpSpPr>
        <p:grpSp>
          <p:nvGrpSpPr>
            <p:cNvPr id="89" name="Group 25"/>
            <p:cNvGrpSpPr>
              <a:grpSpLocks/>
            </p:cNvGrpSpPr>
            <p:nvPr/>
          </p:nvGrpSpPr>
          <p:grpSpPr bwMode="auto">
            <a:xfrm>
              <a:off x="2381" y="1480"/>
              <a:ext cx="409" cy="347"/>
              <a:chOff x="2336" y="1557"/>
              <a:chExt cx="484" cy="347"/>
            </a:xfrm>
          </p:grpSpPr>
          <p:sp>
            <p:nvSpPr>
              <p:cNvPr id="91" name="Oval 26"/>
              <p:cNvSpPr>
                <a:spLocks noChangeArrowheads="1"/>
              </p:cNvSpPr>
              <p:nvPr/>
            </p:nvSpPr>
            <p:spPr bwMode="auto">
              <a:xfrm>
                <a:off x="2336" y="1658"/>
                <a:ext cx="199" cy="14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92" name="Oval 27"/>
              <p:cNvSpPr>
                <a:spLocks noChangeArrowheads="1"/>
              </p:cNvSpPr>
              <p:nvPr/>
            </p:nvSpPr>
            <p:spPr bwMode="auto">
              <a:xfrm>
                <a:off x="2421" y="1572"/>
                <a:ext cx="200" cy="14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93" name="Oval 28"/>
              <p:cNvSpPr>
                <a:spLocks noChangeArrowheads="1"/>
              </p:cNvSpPr>
              <p:nvPr/>
            </p:nvSpPr>
            <p:spPr bwMode="auto">
              <a:xfrm>
                <a:off x="2543" y="1557"/>
                <a:ext cx="201" cy="14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94" name="Oval 29"/>
              <p:cNvSpPr>
                <a:spLocks noChangeArrowheads="1"/>
              </p:cNvSpPr>
              <p:nvPr/>
            </p:nvSpPr>
            <p:spPr bwMode="auto">
              <a:xfrm>
                <a:off x="2385" y="1755"/>
                <a:ext cx="200" cy="14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95" name="Oval 30"/>
              <p:cNvSpPr>
                <a:spLocks noChangeArrowheads="1"/>
              </p:cNvSpPr>
              <p:nvPr/>
            </p:nvSpPr>
            <p:spPr bwMode="auto">
              <a:xfrm>
                <a:off x="2527" y="1755"/>
                <a:ext cx="199" cy="14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97" name="Oval 31"/>
              <p:cNvSpPr>
                <a:spLocks noChangeArrowheads="1"/>
              </p:cNvSpPr>
              <p:nvPr/>
            </p:nvSpPr>
            <p:spPr bwMode="auto">
              <a:xfrm>
                <a:off x="2467" y="1643"/>
                <a:ext cx="200" cy="14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98" name="Oval 32"/>
              <p:cNvSpPr>
                <a:spLocks noChangeArrowheads="1"/>
              </p:cNvSpPr>
              <p:nvPr/>
            </p:nvSpPr>
            <p:spPr bwMode="auto">
              <a:xfrm>
                <a:off x="2621" y="1643"/>
                <a:ext cx="199" cy="14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</p:grpSp>
        <p:sp>
          <p:nvSpPr>
            <p:cNvPr id="90" name="Text Box 33"/>
            <p:cNvSpPr txBox="1">
              <a:spLocks noChangeArrowheads="1"/>
            </p:cNvSpPr>
            <p:nvPr/>
          </p:nvSpPr>
          <p:spPr bwMode="auto">
            <a:xfrm>
              <a:off x="2290" y="1525"/>
              <a:ext cx="58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kumimoji="0" lang="en-US" altLang="ja-JP" sz="1000" b="1" dirty="0">
                  <a:latin typeface="Times New Roman" pitchFamily="18" charset="0"/>
                </a:rPr>
                <a:t>Internet</a:t>
              </a:r>
            </a:p>
          </p:txBody>
        </p:sp>
      </p:grpSp>
      <p:sp>
        <p:nvSpPr>
          <p:cNvPr id="99" name="Rectangle 68"/>
          <p:cNvSpPr>
            <a:spLocks noChangeArrowheads="1"/>
          </p:cNvSpPr>
          <p:nvPr/>
        </p:nvSpPr>
        <p:spPr bwMode="auto">
          <a:xfrm>
            <a:off x="5754688" y="5903913"/>
            <a:ext cx="1397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ja-JP" sz="1200" dirty="0" smtClean="0"/>
              <a:t>Ext 102</a:t>
            </a:r>
            <a:br>
              <a:rPr lang="en-US" altLang="ja-JP" sz="1200" dirty="0" smtClean="0"/>
            </a:br>
            <a:r>
              <a:rPr lang="en-US" altLang="ja-JP" sz="1200" dirty="0" smtClean="0"/>
              <a:t>192.168.1.201</a:t>
            </a:r>
            <a:endParaRPr lang="ja-JP" altLang="en-US" sz="1200" dirty="0"/>
          </a:p>
        </p:txBody>
      </p:sp>
      <p:sp>
        <p:nvSpPr>
          <p:cNvPr id="100" name="Line 69"/>
          <p:cNvSpPr>
            <a:spLocks noChangeShapeType="1"/>
          </p:cNvSpPr>
          <p:nvPr/>
        </p:nvSpPr>
        <p:spPr bwMode="auto">
          <a:xfrm flipH="1">
            <a:off x="7681913" y="4483100"/>
            <a:ext cx="258762" cy="360363"/>
          </a:xfrm>
          <a:prstGeom prst="line">
            <a:avLst/>
          </a:prstGeom>
          <a:noFill/>
          <a:ln w="349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 dirty="0"/>
          </a:p>
        </p:txBody>
      </p:sp>
      <p:sp>
        <p:nvSpPr>
          <p:cNvPr id="101" name="Line 70"/>
          <p:cNvSpPr>
            <a:spLocks noChangeShapeType="1"/>
          </p:cNvSpPr>
          <p:nvPr/>
        </p:nvSpPr>
        <p:spPr bwMode="auto">
          <a:xfrm flipH="1">
            <a:off x="7694613" y="4732338"/>
            <a:ext cx="287337" cy="111125"/>
          </a:xfrm>
          <a:prstGeom prst="line">
            <a:avLst/>
          </a:prstGeom>
          <a:noFill/>
          <a:ln w="349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 dirty="0"/>
          </a:p>
        </p:txBody>
      </p:sp>
      <p:sp>
        <p:nvSpPr>
          <p:cNvPr id="102" name="Line 71"/>
          <p:cNvSpPr>
            <a:spLocks noChangeShapeType="1"/>
          </p:cNvSpPr>
          <p:nvPr/>
        </p:nvSpPr>
        <p:spPr bwMode="auto">
          <a:xfrm flipH="1">
            <a:off x="7747000" y="4733925"/>
            <a:ext cx="258763" cy="360363"/>
          </a:xfrm>
          <a:prstGeom prst="line">
            <a:avLst/>
          </a:prstGeom>
          <a:noFill/>
          <a:ln w="349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 dirty="0"/>
          </a:p>
        </p:txBody>
      </p:sp>
      <p:pic>
        <p:nvPicPr>
          <p:cNvPr id="103" name="Picture 7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838" y="4976813"/>
            <a:ext cx="382587" cy="73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" name="Rectangle 68"/>
          <p:cNvSpPr>
            <a:spLocks noChangeArrowheads="1"/>
          </p:cNvSpPr>
          <p:nvPr/>
        </p:nvSpPr>
        <p:spPr bwMode="auto">
          <a:xfrm>
            <a:off x="7807325" y="5735638"/>
            <a:ext cx="86201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ja-JP" sz="1200" dirty="0" smtClean="0"/>
              <a:t>Ext 103</a:t>
            </a:r>
            <a:endParaRPr lang="ja-JP" altLang="en-US" sz="1200" dirty="0"/>
          </a:p>
        </p:txBody>
      </p:sp>
      <p:sp>
        <p:nvSpPr>
          <p:cNvPr id="105" name="Line 56"/>
          <p:cNvSpPr>
            <a:spLocks noChangeShapeType="1"/>
          </p:cNvSpPr>
          <p:nvPr/>
        </p:nvSpPr>
        <p:spPr bwMode="auto">
          <a:xfrm>
            <a:off x="4173538" y="4572001"/>
            <a:ext cx="1757362" cy="1295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6" name="Line 67"/>
          <p:cNvSpPr>
            <a:spLocks noChangeShapeType="1"/>
          </p:cNvSpPr>
          <p:nvPr/>
        </p:nvSpPr>
        <p:spPr bwMode="auto">
          <a:xfrm flipH="1">
            <a:off x="1185863" y="4868863"/>
            <a:ext cx="152400" cy="6175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5829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153" name="Rectangle 65"/>
          <p:cNvSpPr>
            <a:spLocks noChangeArrowheads="1"/>
          </p:cNvSpPr>
          <p:nvPr/>
        </p:nvSpPr>
        <p:spPr bwMode="auto">
          <a:xfrm>
            <a:off x="2371725" y="4238625"/>
            <a:ext cx="131921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altLang="ja-JP" dirty="0">
                <a:solidFill>
                  <a:srgbClr val="3333FF"/>
                </a:solidFill>
              </a:rPr>
              <a:t>192.168.0.1</a:t>
            </a:r>
            <a:endParaRPr lang="ja-JP" altLang="en-US" dirty="0">
              <a:solidFill>
                <a:srgbClr val="3333FF"/>
              </a:solidFill>
            </a:endParaRPr>
          </a:p>
        </p:txBody>
      </p:sp>
      <p:sp>
        <p:nvSpPr>
          <p:cNvPr id="1369111" name="Line 23"/>
          <p:cNvSpPr>
            <a:spLocks noChangeShapeType="1"/>
          </p:cNvSpPr>
          <p:nvPr/>
        </p:nvSpPr>
        <p:spPr bwMode="auto">
          <a:xfrm flipH="1" flipV="1">
            <a:off x="5245100" y="3875088"/>
            <a:ext cx="1816100" cy="179387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sp>
        <p:nvSpPr>
          <p:cNvPr id="1369133" name="Line 45"/>
          <p:cNvSpPr>
            <a:spLocks noChangeShapeType="1"/>
          </p:cNvSpPr>
          <p:nvPr/>
        </p:nvSpPr>
        <p:spPr bwMode="auto">
          <a:xfrm flipV="1">
            <a:off x="7062788" y="4041775"/>
            <a:ext cx="0" cy="674688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pic>
        <p:nvPicPr>
          <p:cNvPr id="1369154" name="Picture 66" descr="MC900432567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988" y="3373438"/>
            <a:ext cx="1282700" cy="128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9090" name="Rectangle 2"/>
          <p:cNvSpPr>
            <a:spLocks noChangeArrowheads="1"/>
          </p:cNvSpPr>
          <p:nvPr/>
        </p:nvSpPr>
        <p:spPr bwMode="auto">
          <a:xfrm>
            <a:off x="466725" y="3168650"/>
            <a:ext cx="4013200" cy="2555875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ja-JP" dirty="0" smtClean="0">
                <a:solidFill>
                  <a:srgbClr val="3333FF"/>
                </a:solidFill>
              </a:rPr>
              <a:t>Local</a:t>
            </a:r>
            <a:r>
              <a:rPr lang="en-US" altLang="ja-JP" dirty="0" smtClean="0"/>
              <a:t> </a:t>
            </a:r>
            <a:r>
              <a:rPr lang="en-US" altLang="ja-JP" dirty="0"/>
              <a:t>Office</a:t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1369091" name="Rectangle 3"/>
          <p:cNvSpPr>
            <a:spLocks noChangeArrowheads="1"/>
          </p:cNvSpPr>
          <p:nvPr/>
        </p:nvSpPr>
        <p:spPr bwMode="auto">
          <a:xfrm>
            <a:off x="5481638" y="3167063"/>
            <a:ext cx="3086100" cy="2555875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altLang="ja-JP" dirty="0">
                <a:solidFill>
                  <a:srgbClr val="3333FF"/>
                </a:solidFill>
              </a:rPr>
              <a:t>Remote</a:t>
            </a:r>
            <a:r>
              <a:rPr lang="en-US" altLang="ja-JP" dirty="0"/>
              <a:t> Office</a:t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1369092" name="Line 356"/>
          <p:cNvSpPr>
            <a:spLocks noChangeShapeType="1"/>
          </p:cNvSpPr>
          <p:nvPr/>
        </p:nvSpPr>
        <p:spPr bwMode="auto">
          <a:xfrm>
            <a:off x="5438775" y="3921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1369093" name="Line 372"/>
          <p:cNvSpPr>
            <a:spLocks noChangeShapeType="1"/>
          </p:cNvSpPr>
          <p:nvPr/>
        </p:nvSpPr>
        <p:spPr bwMode="auto">
          <a:xfrm>
            <a:off x="6238875" y="6969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1369094" name="Line 375"/>
          <p:cNvSpPr>
            <a:spLocks noChangeShapeType="1"/>
          </p:cNvSpPr>
          <p:nvPr/>
        </p:nvSpPr>
        <p:spPr bwMode="auto">
          <a:xfrm>
            <a:off x="6238875" y="6969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1369095" name="Line 398"/>
          <p:cNvSpPr>
            <a:spLocks noChangeShapeType="1"/>
          </p:cNvSpPr>
          <p:nvPr/>
        </p:nvSpPr>
        <p:spPr bwMode="auto">
          <a:xfrm>
            <a:off x="6975475" y="30972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1369096" name="Line 401"/>
          <p:cNvSpPr>
            <a:spLocks noChangeShapeType="1"/>
          </p:cNvSpPr>
          <p:nvPr/>
        </p:nvSpPr>
        <p:spPr bwMode="auto">
          <a:xfrm>
            <a:off x="6975475" y="30972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1369098" name="Line 398"/>
          <p:cNvSpPr>
            <a:spLocks noChangeShapeType="1"/>
          </p:cNvSpPr>
          <p:nvPr/>
        </p:nvSpPr>
        <p:spPr bwMode="auto">
          <a:xfrm>
            <a:off x="7083425" y="29956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1369099" name="Line 401"/>
          <p:cNvSpPr>
            <a:spLocks noChangeShapeType="1"/>
          </p:cNvSpPr>
          <p:nvPr/>
        </p:nvSpPr>
        <p:spPr bwMode="auto">
          <a:xfrm>
            <a:off x="7083425" y="29956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1369100" name="Line 12"/>
          <p:cNvSpPr>
            <a:spLocks noChangeShapeType="1"/>
          </p:cNvSpPr>
          <p:nvPr/>
        </p:nvSpPr>
        <p:spPr bwMode="auto">
          <a:xfrm flipH="1">
            <a:off x="1617663" y="3652838"/>
            <a:ext cx="0" cy="963612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sp>
        <p:nvSpPr>
          <p:cNvPr id="1369101" name="Line 13"/>
          <p:cNvSpPr>
            <a:spLocks noChangeShapeType="1"/>
          </p:cNvSpPr>
          <p:nvPr/>
        </p:nvSpPr>
        <p:spPr bwMode="auto">
          <a:xfrm flipH="1" flipV="1">
            <a:off x="725488" y="4613275"/>
            <a:ext cx="3238500" cy="1588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sp>
        <p:nvSpPr>
          <p:cNvPr id="1369102" name="Line 14"/>
          <p:cNvSpPr>
            <a:spLocks noChangeShapeType="1"/>
          </p:cNvSpPr>
          <p:nvPr/>
        </p:nvSpPr>
        <p:spPr bwMode="auto">
          <a:xfrm flipH="1">
            <a:off x="1011238" y="4608513"/>
            <a:ext cx="0" cy="468312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sp>
        <p:nvSpPr>
          <p:cNvPr id="1369103" name="Line 15"/>
          <p:cNvSpPr>
            <a:spLocks noChangeShapeType="1"/>
          </p:cNvSpPr>
          <p:nvPr/>
        </p:nvSpPr>
        <p:spPr bwMode="auto">
          <a:xfrm flipH="1">
            <a:off x="2232025" y="4610100"/>
            <a:ext cx="0" cy="468313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pic>
        <p:nvPicPr>
          <p:cNvPr id="1369105" name="Picture 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4727575"/>
            <a:ext cx="760413" cy="55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9106" name="Picture 14" descr="1U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3" y="3622675"/>
            <a:ext cx="11334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9107" name="Line 19"/>
          <p:cNvSpPr>
            <a:spLocks noChangeShapeType="1"/>
          </p:cNvSpPr>
          <p:nvPr/>
        </p:nvSpPr>
        <p:spPr bwMode="auto">
          <a:xfrm flipH="1">
            <a:off x="3625850" y="3935413"/>
            <a:ext cx="0" cy="682625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ja-JP" altLang="en-US" dirty="0"/>
          </a:p>
        </p:txBody>
      </p:sp>
      <p:sp>
        <p:nvSpPr>
          <p:cNvPr id="1369108" name="Line 20"/>
          <p:cNvSpPr>
            <a:spLocks noChangeShapeType="1"/>
          </p:cNvSpPr>
          <p:nvPr/>
        </p:nvSpPr>
        <p:spPr bwMode="auto">
          <a:xfrm flipH="1">
            <a:off x="3551238" y="3935413"/>
            <a:ext cx="1244600" cy="227012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sp>
        <p:nvSpPr>
          <p:cNvPr id="1369122" name="Line 34"/>
          <p:cNvSpPr>
            <a:spLocks noChangeShapeType="1"/>
          </p:cNvSpPr>
          <p:nvPr/>
        </p:nvSpPr>
        <p:spPr bwMode="auto">
          <a:xfrm flipH="1" flipV="1">
            <a:off x="5768975" y="4691063"/>
            <a:ext cx="2006600" cy="1587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sp>
        <p:nvSpPr>
          <p:cNvPr id="1369123" name="Line 35"/>
          <p:cNvSpPr>
            <a:spLocks noChangeShapeType="1"/>
          </p:cNvSpPr>
          <p:nvPr/>
        </p:nvSpPr>
        <p:spPr bwMode="auto">
          <a:xfrm flipH="1">
            <a:off x="6397625" y="4673600"/>
            <a:ext cx="0" cy="468313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sp>
        <p:nvSpPr>
          <p:cNvPr id="1369125" name="Line 37"/>
          <p:cNvSpPr>
            <a:spLocks noChangeShapeType="1"/>
          </p:cNvSpPr>
          <p:nvPr/>
        </p:nvSpPr>
        <p:spPr bwMode="auto">
          <a:xfrm flipH="1">
            <a:off x="7208838" y="4684713"/>
            <a:ext cx="0" cy="468312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pic>
        <p:nvPicPr>
          <p:cNvPr id="1369126" name="Picture 3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113" y="4916488"/>
            <a:ext cx="64770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69129" name="Picture 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50" y="4767263"/>
            <a:ext cx="760413" cy="55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9131" name="Rectangle 43"/>
          <p:cNvSpPr>
            <a:spLocks noChangeArrowheads="1"/>
          </p:cNvSpPr>
          <p:nvPr/>
        </p:nvSpPr>
        <p:spPr bwMode="auto">
          <a:xfrm>
            <a:off x="5888038" y="4208463"/>
            <a:ext cx="647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ja-JP" dirty="0"/>
              <a:t>LAN</a:t>
            </a:r>
            <a:endParaRPr lang="ja-JP" altLang="en-US" dirty="0"/>
          </a:p>
        </p:txBody>
      </p:sp>
      <p:sp>
        <p:nvSpPr>
          <p:cNvPr id="1369135" name="Rectangle 47"/>
          <p:cNvSpPr>
            <a:spLocks noChangeArrowheads="1"/>
          </p:cNvSpPr>
          <p:nvPr/>
        </p:nvSpPr>
        <p:spPr bwMode="auto">
          <a:xfrm>
            <a:off x="5530850" y="3381375"/>
            <a:ext cx="13843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ja-JP" dirty="0"/>
              <a:t>WAN</a:t>
            </a:r>
            <a:br>
              <a:rPr lang="en-US" altLang="ja-JP" dirty="0"/>
            </a:br>
            <a:r>
              <a:rPr lang="en-US" altLang="ja-JP" dirty="0"/>
              <a:t>22.33.44.55</a:t>
            </a:r>
            <a:endParaRPr lang="ja-JP" altLang="en-US" dirty="0"/>
          </a:p>
        </p:txBody>
      </p:sp>
      <p:sp>
        <p:nvSpPr>
          <p:cNvPr id="1369136" name="Rectangle 48"/>
          <p:cNvSpPr>
            <a:spLocks noChangeArrowheads="1"/>
          </p:cNvSpPr>
          <p:nvPr/>
        </p:nvSpPr>
        <p:spPr bwMode="auto">
          <a:xfrm>
            <a:off x="455613" y="3919538"/>
            <a:ext cx="1206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altLang="ja-JP" sz="1200" dirty="0"/>
              <a:t>192.168.0.101</a:t>
            </a:r>
            <a:br>
              <a:rPr lang="en-US" altLang="ja-JP" sz="1200" dirty="0"/>
            </a:br>
            <a:r>
              <a:rPr lang="en-US" altLang="ja-JP" sz="1200" dirty="0"/>
              <a:t>Port : 5060</a:t>
            </a:r>
            <a:endParaRPr lang="ja-JP" altLang="en-US" sz="1200" dirty="0"/>
          </a:p>
        </p:txBody>
      </p:sp>
      <p:sp>
        <p:nvSpPr>
          <p:cNvPr id="96" name="Text Box 31"/>
          <p:cNvSpPr txBox="1">
            <a:spLocks noChangeArrowheads="1"/>
          </p:cNvSpPr>
          <p:nvPr/>
        </p:nvSpPr>
        <p:spPr bwMode="auto">
          <a:xfrm>
            <a:off x="298450" y="779463"/>
            <a:ext cx="8528050" cy="2308324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ja-JP" sz="2000" u="none" dirty="0" smtClean="0">
                <a:latin typeface="Arial" charset="0"/>
              </a:rPr>
              <a:t>1. Connect KX-UT phone in local office. (Not remote office)</a:t>
            </a:r>
            <a:br>
              <a:rPr lang="en-US" altLang="ja-JP" sz="2000" u="none" dirty="0" smtClean="0">
                <a:latin typeface="Arial" charset="0"/>
              </a:rPr>
            </a:br>
            <a:r>
              <a:rPr lang="en-US" altLang="ja-JP" sz="2000" u="none" dirty="0" smtClean="0">
                <a:latin typeface="Arial" charset="0"/>
              </a:rPr>
              <a:t>2. Change PBX setting for this extension from “Local” to “Remote”.</a:t>
            </a:r>
            <a:br>
              <a:rPr lang="en-US" altLang="ja-JP" sz="2000" u="none" dirty="0" smtClean="0">
                <a:latin typeface="Arial" charset="0"/>
              </a:rPr>
            </a:br>
            <a:r>
              <a:rPr lang="en-US" altLang="ja-JP" sz="2000" u="none" dirty="0" smtClean="0">
                <a:latin typeface="Arial" charset="0"/>
              </a:rPr>
              <a:t>3. Restart  KX-UT by power off and on again. Error may display but OK.</a:t>
            </a:r>
            <a:br>
              <a:rPr lang="en-US" altLang="ja-JP" sz="2000" u="none" dirty="0" smtClean="0">
                <a:latin typeface="Arial" charset="0"/>
              </a:rPr>
            </a:br>
            <a:r>
              <a:rPr lang="en-US" altLang="ja-JP" sz="2000" u="none" dirty="0" smtClean="0">
                <a:latin typeface="Arial" charset="0"/>
              </a:rPr>
              <a:t>4. Dispatch KX-UT to remote office.</a:t>
            </a:r>
            <a:br>
              <a:rPr lang="en-US" altLang="ja-JP" sz="2000" u="none" dirty="0" smtClean="0">
                <a:latin typeface="Arial" charset="0"/>
              </a:rPr>
            </a:br>
            <a:r>
              <a:rPr lang="en-US" altLang="ja-JP" u="none" dirty="0" smtClean="0">
                <a:latin typeface="Arial" charset="0"/>
              </a:rPr>
              <a:t/>
            </a:r>
            <a:br>
              <a:rPr lang="en-US" altLang="ja-JP" u="none" dirty="0" smtClean="0">
                <a:latin typeface="Arial" charset="0"/>
              </a:rPr>
            </a:br>
            <a:r>
              <a:rPr lang="en-US" altLang="ja-JP" u="none" dirty="0" smtClean="0">
                <a:latin typeface="Arial" charset="0"/>
              </a:rPr>
              <a:t/>
            </a:r>
            <a:br>
              <a:rPr lang="en-US" altLang="ja-JP" u="none" dirty="0" smtClean="0">
                <a:latin typeface="Arial" charset="0"/>
              </a:rPr>
            </a:br>
            <a:r>
              <a:rPr lang="en-US" altLang="ja-JP" u="none" dirty="0" smtClean="0">
                <a:latin typeface="Arial" charset="0"/>
              </a:rPr>
              <a:t>Destination from remote office (</a:t>
            </a:r>
            <a:r>
              <a:rPr lang="en-US" altLang="ja-JP" u="none" dirty="0" smtClean="0">
                <a:solidFill>
                  <a:srgbClr val="FF0000"/>
                </a:solidFill>
                <a:latin typeface="Arial" charset="0"/>
              </a:rPr>
              <a:t>11.22.33.44:15060</a:t>
            </a:r>
            <a:r>
              <a:rPr lang="en-US" altLang="ja-JP" u="none" dirty="0" smtClean="0">
                <a:latin typeface="Arial" charset="0"/>
              </a:rPr>
              <a:t> for example) is automatically informed to KX-UT phone from PBX at step 3.</a:t>
            </a:r>
            <a:endParaRPr lang="ja-JP" altLang="en-US" u="none" dirty="0">
              <a:latin typeface="Arial" charset="0"/>
            </a:endParaRPr>
          </a:p>
        </p:txBody>
      </p:sp>
      <p:sp>
        <p:nvSpPr>
          <p:cNvPr id="1369140" name="Rectangle 52"/>
          <p:cNvSpPr>
            <a:spLocks noChangeArrowheads="1"/>
          </p:cNvSpPr>
          <p:nvPr/>
        </p:nvSpPr>
        <p:spPr bwMode="auto">
          <a:xfrm>
            <a:off x="3217863" y="3176588"/>
            <a:ext cx="13843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ja-JP" dirty="0"/>
              <a:t>WAN</a:t>
            </a:r>
            <a:br>
              <a:rPr lang="en-US" altLang="ja-JP" dirty="0"/>
            </a:br>
            <a:r>
              <a:rPr lang="en-US" altLang="ja-JP" dirty="0" smtClean="0">
                <a:solidFill>
                  <a:srgbClr val="FF0000"/>
                </a:solidFill>
              </a:rPr>
              <a:t>11.22.33.44</a:t>
            </a:r>
            <a:r>
              <a:rPr lang="en-US" altLang="ja-JP" sz="1200" dirty="0" smtClean="0">
                <a:solidFill>
                  <a:srgbClr val="FF0000"/>
                </a:solidFill>
              </a:rPr>
              <a:t/>
            </a:r>
            <a:br>
              <a:rPr lang="en-US" altLang="ja-JP" sz="1200" dirty="0" smtClean="0">
                <a:solidFill>
                  <a:srgbClr val="FF0000"/>
                </a:solidFill>
              </a:rPr>
            </a:br>
            <a:r>
              <a:rPr lang="en-US" altLang="ja-JP" sz="1200" dirty="0" smtClean="0">
                <a:solidFill>
                  <a:srgbClr val="3333FF"/>
                </a:solidFill>
              </a:rPr>
              <a:t>   </a:t>
            </a:r>
            <a:r>
              <a:rPr lang="en-US" altLang="ja-JP" sz="1200" dirty="0" smtClean="0"/>
              <a:t>Port : </a:t>
            </a:r>
            <a:r>
              <a:rPr lang="en-US" altLang="ja-JP" sz="1200" dirty="0" smtClean="0">
                <a:solidFill>
                  <a:srgbClr val="FF0000"/>
                </a:solidFill>
              </a:rPr>
              <a:t>15060</a:t>
            </a:r>
            <a:endParaRPr lang="ja-JP" altLang="en-US" sz="1200" dirty="0">
              <a:solidFill>
                <a:srgbClr val="FF0000"/>
              </a:solidFill>
            </a:endParaRPr>
          </a:p>
        </p:txBody>
      </p:sp>
      <p:sp>
        <p:nvSpPr>
          <p:cNvPr id="1369144" name="Line 56"/>
          <p:cNvSpPr>
            <a:spLocks noChangeShapeType="1"/>
          </p:cNvSpPr>
          <p:nvPr/>
        </p:nvSpPr>
        <p:spPr bwMode="auto">
          <a:xfrm>
            <a:off x="4173538" y="3911601"/>
            <a:ext cx="1714500" cy="114141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69145" name="Rectangle 57"/>
          <p:cNvSpPr>
            <a:spLocks noChangeArrowheads="1"/>
          </p:cNvSpPr>
          <p:nvPr/>
        </p:nvSpPr>
        <p:spPr bwMode="auto">
          <a:xfrm>
            <a:off x="584200" y="5203825"/>
            <a:ext cx="1397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ja-JP" sz="1200" dirty="0" smtClean="0"/>
              <a:t>Ext 101</a:t>
            </a:r>
            <a:br>
              <a:rPr lang="en-US" altLang="ja-JP" sz="1200" dirty="0" smtClean="0"/>
            </a:br>
            <a:r>
              <a:rPr lang="en-US" altLang="ja-JP" sz="1200" dirty="0" smtClean="0"/>
              <a:t>192.168.0.201</a:t>
            </a:r>
            <a:endParaRPr lang="ja-JP" altLang="en-US" sz="1200" dirty="0"/>
          </a:p>
        </p:txBody>
      </p:sp>
      <p:pic>
        <p:nvPicPr>
          <p:cNvPr id="1369109" name="Picture 21" descr="MC900223530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838" y="3871913"/>
            <a:ext cx="968375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69112" name="Group 24"/>
          <p:cNvGrpSpPr>
            <a:grpSpLocks/>
          </p:cNvGrpSpPr>
          <p:nvPr/>
        </p:nvGrpSpPr>
        <p:grpSpPr bwMode="auto">
          <a:xfrm>
            <a:off x="4562475" y="3643313"/>
            <a:ext cx="935038" cy="550862"/>
            <a:chOff x="2290" y="1480"/>
            <a:chExt cx="589" cy="347"/>
          </a:xfrm>
        </p:grpSpPr>
        <p:grpSp>
          <p:nvGrpSpPr>
            <p:cNvPr id="1369113" name="Group 25"/>
            <p:cNvGrpSpPr>
              <a:grpSpLocks/>
            </p:cNvGrpSpPr>
            <p:nvPr/>
          </p:nvGrpSpPr>
          <p:grpSpPr bwMode="auto">
            <a:xfrm>
              <a:off x="2381" y="1480"/>
              <a:ext cx="409" cy="347"/>
              <a:chOff x="2336" y="1557"/>
              <a:chExt cx="484" cy="347"/>
            </a:xfrm>
          </p:grpSpPr>
          <p:sp>
            <p:nvSpPr>
              <p:cNvPr id="1369114" name="Oval 26"/>
              <p:cNvSpPr>
                <a:spLocks noChangeArrowheads="1"/>
              </p:cNvSpPr>
              <p:nvPr/>
            </p:nvSpPr>
            <p:spPr bwMode="auto">
              <a:xfrm>
                <a:off x="2336" y="1658"/>
                <a:ext cx="199" cy="14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69115" name="Oval 27"/>
              <p:cNvSpPr>
                <a:spLocks noChangeArrowheads="1"/>
              </p:cNvSpPr>
              <p:nvPr/>
            </p:nvSpPr>
            <p:spPr bwMode="auto">
              <a:xfrm>
                <a:off x="2421" y="1572"/>
                <a:ext cx="200" cy="14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69116" name="Oval 28"/>
              <p:cNvSpPr>
                <a:spLocks noChangeArrowheads="1"/>
              </p:cNvSpPr>
              <p:nvPr/>
            </p:nvSpPr>
            <p:spPr bwMode="auto">
              <a:xfrm>
                <a:off x="2543" y="1557"/>
                <a:ext cx="201" cy="14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69117" name="Oval 29"/>
              <p:cNvSpPr>
                <a:spLocks noChangeArrowheads="1"/>
              </p:cNvSpPr>
              <p:nvPr/>
            </p:nvSpPr>
            <p:spPr bwMode="auto">
              <a:xfrm>
                <a:off x="2385" y="1755"/>
                <a:ext cx="200" cy="14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69118" name="Oval 30"/>
              <p:cNvSpPr>
                <a:spLocks noChangeArrowheads="1"/>
              </p:cNvSpPr>
              <p:nvPr/>
            </p:nvSpPr>
            <p:spPr bwMode="auto">
              <a:xfrm>
                <a:off x="2527" y="1755"/>
                <a:ext cx="199" cy="14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69119" name="Oval 31"/>
              <p:cNvSpPr>
                <a:spLocks noChangeArrowheads="1"/>
              </p:cNvSpPr>
              <p:nvPr/>
            </p:nvSpPr>
            <p:spPr bwMode="auto">
              <a:xfrm>
                <a:off x="2467" y="1643"/>
                <a:ext cx="200" cy="14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69120" name="Oval 32"/>
              <p:cNvSpPr>
                <a:spLocks noChangeArrowheads="1"/>
              </p:cNvSpPr>
              <p:nvPr/>
            </p:nvSpPr>
            <p:spPr bwMode="auto">
              <a:xfrm>
                <a:off x="2621" y="1643"/>
                <a:ext cx="199" cy="14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1369121" name="Text Box 33"/>
            <p:cNvSpPr txBox="1">
              <a:spLocks noChangeArrowheads="1"/>
            </p:cNvSpPr>
            <p:nvPr/>
          </p:nvSpPr>
          <p:spPr bwMode="auto">
            <a:xfrm>
              <a:off x="2290" y="1525"/>
              <a:ext cx="58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kumimoji="0" lang="en-US" altLang="ja-JP" sz="1000" b="1">
                  <a:latin typeface="Times New Roman" pitchFamily="18" charset="0"/>
                </a:rPr>
                <a:t>Internet</a:t>
              </a:r>
            </a:p>
          </p:txBody>
        </p:sp>
      </p:grpSp>
      <p:sp>
        <p:nvSpPr>
          <p:cNvPr id="1369156" name="Rectangle 68"/>
          <p:cNvSpPr>
            <a:spLocks noChangeArrowheads="1"/>
          </p:cNvSpPr>
          <p:nvPr/>
        </p:nvSpPr>
        <p:spPr bwMode="auto">
          <a:xfrm>
            <a:off x="5754688" y="5243513"/>
            <a:ext cx="1397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ja-JP" sz="1200" dirty="0" smtClean="0"/>
              <a:t>Ext 102</a:t>
            </a:r>
            <a:br>
              <a:rPr lang="en-US" altLang="ja-JP" sz="1200" dirty="0" smtClean="0"/>
            </a:br>
            <a:r>
              <a:rPr lang="en-US" altLang="ja-JP" sz="1200" dirty="0" smtClean="0"/>
              <a:t>192.168.1.201</a:t>
            </a:r>
            <a:endParaRPr lang="ja-JP" altLang="en-US" sz="1200" dirty="0"/>
          </a:p>
        </p:txBody>
      </p:sp>
      <p:sp>
        <p:nvSpPr>
          <p:cNvPr id="1369157" name="Line 69"/>
          <p:cNvSpPr>
            <a:spLocks noChangeShapeType="1"/>
          </p:cNvSpPr>
          <p:nvPr/>
        </p:nvSpPr>
        <p:spPr bwMode="auto">
          <a:xfrm flipH="1">
            <a:off x="7681913" y="3822700"/>
            <a:ext cx="258762" cy="360363"/>
          </a:xfrm>
          <a:prstGeom prst="line">
            <a:avLst/>
          </a:prstGeom>
          <a:noFill/>
          <a:ln w="349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1369158" name="Line 70"/>
          <p:cNvSpPr>
            <a:spLocks noChangeShapeType="1"/>
          </p:cNvSpPr>
          <p:nvPr/>
        </p:nvSpPr>
        <p:spPr bwMode="auto">
          <a:xfrm flipH="1">
            <a:off x="7694613" y="4071938"/>
            <a:ext cx="287337" cy="111125"/>
          </a:xfrm>
          <a:prstGeom prst="line">
            <a:avLst/>
          </a:prstGeom>
          <a:noFill/>
          <a:ln w="349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1369159" name="Line 71"/>
          <p:cNvSpPr>
            <a:spLocks noChangeShapeType="1"/>
          </p:cNvSpPr>
          <p:nvPr/>
        </p:nvSpPr>
        <p:spPr bwMode="auto">
          <a:xfrm flipH="1">
            <a:off x="7747000" y="4073525"/>
            <a:ext cx="258763" cy="360363"/>
          </a:xfrm>
          <a:prstGeom prst="line">
            <a:avLst/>
          </a:prstGeom>
          <a:noFill/>
          <a:ln w="349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pic>
        <p:nvPicPr>
          <p:cNvPr id="1369160" name="Picture 7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838" y="4316413"/>
            <a:ext cx="382587" cy="73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Rectangle 68"/>
          <p:cNvSpPr>
            <a:spLocks noChangeArrowheads="1"/>
          </p:cNvSpPr>
          <p:nvPr/>
        </p:nvSpPr>
        <p:spPr bwMode="auto">
          <a:xfrm>
            <a:off x="7807325" y="5075238"/>
            <a:ext cx="86201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ja-JP" sz="1200" dirty="0" smtClean="0"/>
              <a:t>Ext 103</a:t>
            </a:r>
            <a:endParaRPr lang="ja-JP" altLang="en-US" sz="1200" dirty="0"/>
          </a:p>
        </p:txBody>
      </p:sp>
      <p:pic>
        <p:nvPicPr>
          <p:cNvPr id="60" name="Picture 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4716463"/>
            <a:ext cx="760413" cy="55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Rectangle 68"/>
          <p:cNvSpPr>
            <a:spLocks noChangeArrowheads="1"/>
          </p:cNvSpPr>
          <p:nvPr/>
        </p:nvSpPr>
        <p:spPr bwMode="auto">
          <a:xfrm>
            <a:off x="1687513" y="5192713"/>
            <a:ext cx="1397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ja-JP" sz="1200" dirty="0" smtClean="0"/>
              <a:t>Ext 102</a:t>
            </a:r>
            <a:br>
              <a:rPr lang="en-US" altLang="ja-JP" sz="1200" dirty="0" smtClean="0"/>
            </a:br>
            <a:r>
              <a:rPr lang="en-US" altLang="ja-JP" sz="1200" dirty="0" smtClean="0"/>
              <a:t>192.168.1.201</a:t>
            </a:r>
            <a:endParaRPr lang="ja-JP" altLang="en-US" sz="1200" dirty="0"/>
          </a:p>
        </p:txBody>
      </p:sp>
      <p:sp>
        <p:nvSpPr>
          <p:cNvPr id="114" name="Line 59"/>
          <p:cNvSpPr>
            <a:spLocks noChangeShapeType="1"/>
          </p:cNvSpPr>
          <p:nvPr/>
        </p:nvSpPr>
        <p:spPr bwMode="auto">
          <a:xfrm flipH="1" flipV="1">
            <a:off x="2599531" y="5078413"/>
            <a:ext cx="3148013" cy="11112"/>
          </a:xfrm>
          <a:prstGeom prst="line">
            <a:avLst/>
          </a:prstGeom>
          <a:noFill/>
          <a:ln w="19050">
            <a:solidFill>
              <a:srgbClr val="3333FF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5" name="Rectangle 8"/>
          <p:cNvSpPr>
            <a:spLocks noChangeArrowheads="1"/>
          </p:cNvSpPr>
          <p:nvPr/>
        </p:nvSpPr>
        <p:spPr bwMode="auto">
          <a:xfrm>
            <a:off x="0" y="7620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eaLnBrk="1" hangingPunct="1">
              <a:buSzPct val="100000"/>
            </a:pPr>
            <a:r>
              <a:rPr lang="en-US" altLang="ja-JP" sz="2800" b="1" u="none" dirty="0" smtClean="0">
                <a:solidFill>
                  <a:schemeClr val="bg1"/>
                </a:solidFill>
                <a:latin typeface="Arial" charset="0"/>
                <a:sym typeface="ＭＳ Ｐゴシック" pitchFamily="50" charset="-128"/>
              </a:rPr>
              <a:t>32. KX-UT : Connect in Local Office.</a:t>
            </a:r>
            <a:endParaRPr lang="en-US" altLang="ja-JP" sz="2800" b="1" u="none" dirty="0">
              <a:solidFill>
                <a:schemeClr val="bg1"/>
              </a:solidFill>
              <a:latin typeface="Arial" charset="0"/>
              <a:sym typeface="ＭＳ Ｐゴシック" pitchFamily="50" charset="-128"/>
            </a:endParaRPr>
          </a:p>
        </p:txBody>
      </p:sp>
      <p:sp>
        <p:nvSpPr>
          <p:cNvPr id="116" name="Line 59"/>
          <p:cNvSpPr>
            <a:spLocks noChangeShapeType="1"/>
          </p:cNvSpPr>
          <p:nvPr/>
        </p:nvSpPr>
        <p:spPr bwMode="auto">
          <a:xfrm flipH="1" flipV="1">
            <a:off x="1687512" y="3935413"/>
            <a:ext cx="301626" cy="907256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7" name="AutoShape 75"/>
          <p:cNvSpPr>
            <a:spLocks noChangeArrowheads="1"/>
          </p:cNvSpPr>
          <p:nvPr/>
        </p:nvSpPr>
        <p:spPr bwMode="auto">
          <a:xfrm>
            <a:off x="2012952" y="3240880"/>
            <a:ext cx="1204911" cy="544513"/>
          </a:xfrm>
          <a:prstGeom prst="wedgeRoundRectCallout">
            <a:avLst>
              <a:gd name="adj1" fmla="val -58891"/>
              <a:gd name="adj2" fmla="val 151756"/>
              <a:gd name="adj3" fmla="val 16667"/>
            </a:avLst>
          </a:prstGeom>
          <a:solidFill>
            <a:schemeClr val="accent1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/>
            <a:r>
              <a:rPr lang="en-US" altLang="ja-JP" sz="1200" dirty="0" smtClean="0">
                <a:solidFill>
                  <a:srgbClr val="FF0000"/>
                </a:solidFill>
              </a:rPr>
              <a:t>11.22.33.44</a:t>
            </a:r>
            <a:br>
              <a:rPr lang="en-US" altLang="ja-JP" sz="1200" dirty="0" smtClean="0">
                <a:solidFill>
                  <a:srgbClr val="FF0000"/>
                </a:solidFill>
              </a:rPr>
            </a:br>
            <a:r>
              <a:rPr lang="en-US" altLang="ja-JP" sz="1200" dirty="0" smtClean="0"/>
              <a:t>Port : </a:t>
            </a:r>
            <a:r>
              <a:rPr lang="en-US" altLang="ja-JP" sz="1200" dirty="0" smtClean="0">
                <a:solidFill>
                  <a:srgbClr val="FF0000"/>
                </a:solidFill>
              </a:rPr>
              <a:t>15060</a:t>
            </a:r>
            <a:endParaRPr lang="en-US" altLang="ja-JP" sz="1200" dirty="0">
              <a:solidFill>
                <a:srgbClr val="FF0000"/>
              </a:solidFill>
            </a:endParaRPr>
          </a:p>
        </p:txBody>
      </p:sp>
      <p:sp>
        <p:nvSpPr>
          <p:cNvPr id="62" name="Text Box 31"/>
          <p:cNvSpPr txBox="1">
            <a:spLocks noChangeArrowheads="1"/>
          </p:cNvSpPr>
          <p:nvPr/>
        </p:nvSpPr>
        <p:spPr bwMode="auto">
          <a:xfrm>
            <a:off x="400050" y="5910263"/>
            <a:ext cx="8528050" cy="5847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ja-JP" u="none" dirty="0" smtClean="0">
                <a:latin typeface="Arial" charset="0"/>
              </a:rPr>
              <a:t>Operation is not required in remote office to connect KX-UT phone to PBX.</a:t>
            </a:r>
            <a:br>
              <a:rPr lang="en-US" altLang="ja-JP" u="none" dirty="0" smtClean="0">
                <a:latin typeface="Arial" charset="0"/>
              </a:rPr>
            </a:br>
            <a:r>
              <a:rPr lang="en-US" altLang="ja-JP" u="none" dirty="0" smtClean="0">
                <a:latin typeface="Arial" charset="0"/>
              </a:rPr>
              <a:t>All you have to do is to connect KX-UT phone to LAN in remote office. </a:t>
            </a:r>
            <a:endParaRPr lang="ja-JP" altLang="en-US" u="none" dirty="0">
              <a:latin typeface="Arial" charset="0"/>
            </a:endParaRPr>
          </a:p>
        </p:txBody>
      </p:sp>
      <p:sp>
        <p:nvSpPr>
          <p:cNvPr id="63" name="Rectangle 68"/>
          <p:cNvSpPr>
            <a:spLocks noChangeArrowheads="1"/>
          </p:cNvSpPr>
          <p:nvPr/>
        </p:nvSpPr>
        <p:spPr bwMode="auto">
          <a:xfrm>
            <a:off x="3476755" y="5102225"/>
            <a:ext cx="125558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ja-JP" sz="1200" dirty="0" smtClean="0">
                <a:solidFill>
                  <a:srgbClr val="3333FF"/>
                </a:solidFill>
              </a:rPr>
              <a:t>Step 4</a:t>
            </a:r>
            <a:br>
              <a:rPr lang="en-US" altLang="ja-JP" sz="1200" dirty="0" smtClean="0">
                <a:solidFill>
                  <a:srgbClr val="3333FF"/>
                </a:solidFill>
              </a:rPr>
            </a:br>
            <a:r>
              <a:rPr lang="en-US" altLang="ja-JP" sz="1200" dirty="0" smtClean="0">
                <a:solidFill>
                  <a:srgbClr val="3333FF"/>
                </a:solidFill>
              </a:rPr>
              <a:t>Dispatch</a:t>
            </a:r>
            <a:endParaRPr lang="ja-JP" altLang="en-US" sz="1200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41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7282" name="Rectangle 2"/>
          <p:cNvSpPr>
            <a:spLocks noChangeArrowheads="1"/>
          </p:cNvSpPr>
          <p:nvPr/>
        </p:nvSpPr>
        <p:spPr bwMode="auto">
          <a:xfrm>
            <a:off x="542925" y="1385888"/>
            <a:ext cx="8067675" cy="346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r>
              <a:rPr lang="en-US" altLang="ja-JP" sz="4000" b="1" u="none" dirty="0">
                <a:solidFill>
                  <a:schemeClr val="bg1"/>
                </a:solidFill>
                <a:latin typeface="Arial" charset="0"/>
              </a:rPr>
              <a:t>Chapter </a:t>
            </a:r>
            <a:r>
              <a:rPr lang="en-US" altLang="ja-JP" sz="4000" b="1" u="none" dirty="0" smtClean="0">
                <a:solidFill>
                  <a:schemeClr val="bg1"/>
                </a:solidFill>
                <a:latin typeface="Arial" charset="0"/>
              </a:rPr>
              <a:t>4</a:t>
            </a:r>
            <a:r>
              <a:rPr lang="en-US" altLang="ja-JP" sz="4000" b="1" u="none" dirty="0">
                <a:solidFill>
                  <a:schemeClr val="bg1"/>
                </a:solidFill>
                <a:latin typeface="Arial" charset="0"/>
              </a:rPr>
              <a:t/>
            </a:r>
            <a:br>
              <a:rPr lang="en-US" altLang="ja-JP" sz="4000" b="1" u="none" dirty="0">
                <a:solidFill>
                  <a:schemeClr val="bg1"/>
                </a:solidFill>
                <a:latin typeface="Arial" charset="0"/>
              </a:rPr>
            </a:br>
            <a:r>
              <a:rPr lang="en-US" altLang="ja-JP" sz="4000" b="1" u="none" dirty="0">
                <a:solidFill>
                  <a:schemeClr val="bg1"/>
                </a:solidFill>
                <a:latin typeface="Arial" charset="0"/>
              </a:rPr>
              <a:t>Router </a:t>
            </a:r>
            <a:r>
              <a:rPr lang="en-US" altLang="ja-JP" sz="4000" b="1" u="none" dirty="0" smtClean="0">
                <a:solidFill>
                  <a:schemeClr val="bg1"/>
                </a:solidFill>
                <a:latin typeface="Arial" charset="0"/>
              </a:rPr>
              <a:t>Programming</a:t>
            </a:r>
            <a:endParaRPr lang="en-US" altLang="ja-JP" sz="4000" b="1" u="none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" name="Text Box 31"/>
          <p:cNvSpPr txBox="1">
            <a:spLocks noChangeArrowheads="1"/>
          </p:cNvSpPr>
          <p:nvPr/>
        </p:nvSpPr>
        <p:spPr bwMode="auto">
          <a:xfrm>
            <a:off x="1530350" y="4446528"/>
            <a:ext cx="6635750" cy="40011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ja-JP" sz="2000" u="none" dirty="0" smtClean="0">
                <a:latin typeface="Arial" charset="0"/>
              </a:rPr>
              <a:t>Port forwarding is required for router.</a:t>
            </a:r>
            <a:endParaRPr lang="ja-JP" altLang="en-US" sz="2000" u="none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092" name="Line 356"/>
          <p:cNvSpPr>
            <a:spLocks noChangeShapeType="1"/>
          </p:cNvSpPr>
          <p:nvPr/>
        </p:nvSpPr>
        <p:spPr bwMode="auto">
          <a:xfrm>
            <a:off x="5438775" y="3921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1369093" name="Line 372"/>
          <p:cNvSpPr>
            <a:spLocks noChangeShapeType="1"/>
          </p:cNvSpPr>
          <p:nvPr/>
        </p:nvSpPr>
        <p:spPr bwMode="auto">
          <a:xfrm>
            <a:off x="6238875" y="6969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1369094" name="Line 375"/>
          <p:cNvSpPr>
            <a:spLocks noChangeShapeType="1"/>
          </p:cNvSpPr>
          <p:nvPr/>
        </p:nvSpPr>
        <p:spPr bwMode="auto">
          <a:xfrm>
            <a:off x="6238875" y="6969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1369097" name="Rectangle 8"/>
          <p:cNvSpPr>
            <a:spLocks noChangeArrowheads="1"/>
          </p:cNvSpPr>
          <p:nvPr/>
        </p:nvSpPr>
        <p:spPr bwMode="auto">
          <a:xfrm>
            <a:off x="0" y="7620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eaLnBrk="1" hangingPunct="1">
              <a:buSzPct val="100000"/>
            </a:pPr>
            <a:r>
              <a:rPr lang="en-US" altLang="ja-JP" sz="2800" b="1" u="none" dirty="0" smtClean="0">
                <a:solidFill>
                  <a:schemeClr val="bg1"/>
                </a:solidFill>
                <a:latin typeface="Arial" charset="0"/>
                <a:sym typeface="ＭＳ Ｐゴシック" pitchFamily="50" charset="-128"/>
              </a:rPr>
              <a:t>1. Overview</a:t>
            </a:r>
            <a:endParaRPr lang="en-US" altLang="ja-JP" sz="2800" b="1" u="none" dirty="0">
              <a:solidFill>
                <a:schemeClr val="bg1"/>
              </a:solidFill>
              <a:latin typeface="Arial" charset="0"/>
              <a:sym typeface="ＭＳ Ｐゴシック" pitchFamily="50" charset="-128"/>
            </a:endParaRPr>
          </a:p>
        </p:txBody>
      </p:sp>
      <p:sp>
        <p:nvSpPr>
          <p:cNvPr id="56" name="Line 372"/>
          <p:cNvSpPr>
            <a:spLocks noChangeShapeType="1"/>
          </p:cNvSpPr>
          <p:nvPr/>
        </p:nvSpPr>
        <p:spPr bwMode="auto">
          <a:xfrm>
            <a:off x="6238875" y="6969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7" name="Line 375"/>
          <p:cNvSpPr>
            <a:spLocks noChangeShapeType="1"/>
          </p:cNvSpPr>
          <p:nvPr/>
        </p:nvSpPr>
        <p:spPr bwMode="auto">
          <a:xfrm>
            <a:off x="6238875" y="6969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8" name="Text Box 31"/>
          <p:cNvSpPr txBox="1">
            <a:spLocks noChangeArrowheads="1"/>
          </p:cNvSpPr>
          <p:nvPr/>
        </p:nvSpPr>
        <p:spPr bwMode="auto">
          <a:xfrm>
            <a:off x="298450" y="779463"/>
            <a:ext cx="852805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en-US" altLang="ja-JP" sz="2000" dirty="0">
                <a:solidFill>
                  <a:srgbClr val="3333FF"/>
                </a:solidFill>
              </a:rPr>
              <a:t>Built-in MRG </a:t>
            </a:r>
            <a:r>
              <a:rPr lang="en-US" altLang="ja-JP" sz="2000" dirty="0"/>
              <a:t>feature supports </a:t>
            </a:r>
            <a:r>
              <a:rPr lang="en-US" altLang="ja-JP" sz="2000" dirty="0">
                <a:solidFill>
                  <a:srgbClr val="3333FF"/>
                </a:solidFill>
              </a:rPr>
              <a:t>remote IP extension without VPN</a:t>
            </a:r>
            <a:r>
              <a:rPr lang="en-US" altLang="ja-JP" sz="2000" dirty="0"/>
              <a:t>.</a:t>
            </a:r>
            <a:br>
              <a:rPr lang="en-US" altLang="ja-JP" sz="2000" dirty="0"/>
            </a:br>
            <a:r>
              <a:rPr lang="en-US" altLang="ja-JP" sz="1000" dirty="0"/>
              <a:t/>
            </a:r>
            <a:br>
              <a:rPr lang="en-US" altLang="ja-JP" sz="1000" dirty="0"/>
            </a:br>
            <a:r>
              <a:rPr lang="en-US" altLang="ja-JP" sz="2000" dirty="0"/>
              <a:t>Following phones support this feature.</a:t>
            </a:r>
            <a:br>
              <a:rPr lang="en-US" altLang="ja-JP" sz="2000" dirty="0"/>
            </a:br>
            <a:r>
              <a:rPr lang="en-US" altLang="ja-JP" dirty="0"/>
              <a:t>- KX-NT543/NT546/NT560 (Version up of phone software is required.)</a:t>
            </a:r>
            <a:br>
              <a:rPr lang="en-US" altLang="ja-JP" dirty="0"/>
            </a:br>
            <a:r>
              <a:rPr lang="en-US" altLang="ja-JP" dirty="0"/>
              <a:t>- KX-NT511 and KX-NT550 series</a:t>
            </a:r>
            <a:br>
              <a:rPr lang="en-US" altLang="ja-JP" dirty="0"/>
            </a:br>
            <a:r>
              <a:rPr lang="en-US" altLang="ja-JP" dirty="0"/>
              <a:t>- KX-UT </a:t>
            </a:r>
            <a:r>
              <a:rPr lang="en-US" altLang="ja-JP" dirty="0" smtClean="0"/>
              <a:t>/ KX-HDV series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>- 3rd party SIP phone with Blank UDP transmit capability. (Video phone is also supported.)</a:t>
            </a:r>
            <a:r>
              <a:rPr lang="en-US" altLang="ja-JP" dirty="0">
                <a:solidFill>
                  <a:srgbClr val="3333FF"/>
                </a:solidFill>
              </a:rPr>
              <a:t/>
            </a:r>
            <a:br>
              <a:rPr lang="en-US" altLang="ja-JP" dirty="0">
                <a:solidFill>
                  <a:srgbClr val="3333FF"/>
                </a:solidFill>
              </a:rPr>
            </a:br>
            <a:r>
              <a:rPr lang="en-US" altLang="ja-JP" dirty="0">
                <a:solidFill>
                  <a:srgbClr val="3333FF"/>
                </a:solidFill>
              </a:rPr>
              <a:t>- KX-NT300 based software phone version </a:t>
            </a:r>
            <a:r>
              <a:rPr lang="en-US" altLang="ja-JP" dirty="0" smtClean="0">
                <a:solidFill>
                  <a:srgbClr val="3333FF"/>
                </a:solidFill>
              </a:rPr>
              <a:t>4</a:t>
            </a:r>
            <a:r>
              <a:rPr lang="en-US" altLang="ja-JP" sz="1000" dirty="0"/>
              <a:t/>
            </a:r>
            <a:br>
              <a:rPr lang="en-US" altLang="ja-JP" sz="1000" dirty="0"/>
            </a:br>
            <a:r>
              <a:rPr lang="en-US" altLang="ja-JP" sz="1000" dirty="0"/>
              <a:t/>
            </a:r>
            <a:br>
              <a:rPr lang="en-US" altLang="ja-JP" sz="1000" dirty="0"/>
            </a:br>
            <a:r>
              <a:rPr lang="en-US" altLang="ja-JP" sz="2000" dirty="0"/>
              <a:t>Other phones do not support this feature.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>    KX-UDT / KX-NT300 </a:t>
            </a:r>
            <a:r>
              <a:rPr lang="en-US" altLang="ja-JP" dirty="0" smtClean="0"/>
              <a:t>(hardware IP phone) series   </a:t>
            </a:r>
            <a:endParaRPr lang="ja-JP" altLang="en-US" dirty="0"/>
          </a:p>
        </p:txBody>
      </p:sp>
      <p:sp>
        <p:nvSpPr>
          <p:cNvPr id="60" name="Text Box 153"/>
          <p:cNvSpPr txBox="1">
            <a:spLocks noChangeArrowheads="1"/>
          </p:cNvSpPr>
          <p:nvPr/>
        </p:nvSpPr>
        <p:spPr bwMode="auto">
          <a:xfrm>
            <a:off x="277813" y="6553200"/>
            <a:ext cx="788352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en-US" altLang="ja-JP" sz="1400" dirty="0"/>
              <a:t>MRG = Media Relay Gateway</a:t>
            </a:r>
            <a:endParaRPr lang="en-US" altLang="ja-JP" sz="1400" dirty="0">
              <a:solidFill>
                <a:srgbClr val="000000"/>
              </a:solidFill>
              <a:ea typeface="HGP創英角ｺﾞｼｯｸUB" pitchFamily="50" charset="-128"/>
            </a:endParaRPr>
          </a:p>
        </p:txBody>
      </p:sp>
      <p:sp>
        <p:nvSpPr>
          <p:cNvPr id="61" name="Rectangle 3"/>
          <p:cNvSpPr>
            <a:spLocks noChangeArrowheads="1"/>
          </p:cNvSpPr>
          <p:nvPr/>
        </p:nvSpPr>
        <p:spPr bwMode="auto">
          <a:xfrm>
            <a:off x="5481638" y="3687763"/>
            <a:ext cx="3086100" cy="2555875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ja-JP">
                <a:solidFill>
                  <a:srgbClr val="0070C0"/>
                </a:solidFill>
              </a:rPr>
              <a:t>Remote</a:t>
            </a:r>
            <a:r>
              <a:rPr lang="en-US" altLang="ja-JP"/>
              <a:t> Office</a:t>
            </a:r>
            <a:br>
              <a:rPr lang="en-US" altLang="ja-JP"/>
            </a:br>
            <a:r>
              <a:rPr lang="en-US" altLang="ja-JP"/>
              <a:t>or </a:t>
            </a:r>
            <a:r>
              <a:rPr lang="en-US" altLang="ja-JP">
                <a:solidFill>
                  <a:srgbClr val="FF0000"/>
                </a:solidFill>
              </a:rPr>
              <a:t>Mobile Internet </a:t>
            </a:r>
            <a:r>
              <a:rPr lang="en-US" altLang="ja-JP"/>
              <a:t/>
            </a:r>
            <a:br>
              <a:rPr lang="en-US" altLang="ja-JP"/>
            </a:br>
            <a:r>
              <a:rPr lang="en-US" altLang="ja-JP"/>
              <a:t/>
            </a:r>
            <a:br>
              <a:rPr lang="en-US" altLang="ja-JP"/>
            </a:br>
            <a:r>
              <a:rPr lang="en-US" altLang="ja-JP"/>
              <a:t/>
            </a:r>
            <a:br>
              <a:rPr lang="en-US" altLang="ja-JP"/>
            </a:br>
            <a:r>
              <a:rPr lang="en-US" altLang="ja-JP"/>
              <a:t/>
            </a:r>
            <a:br>
              <a:rPr lang="en-US" altLang="ja-JP"/>
            </a:br>
            <a:r>
              <a:rPr lang="en-US" altLang="ja-JP"/>
              <a:t/>
            </a:r>
            <a:br>
              <a:rPr lang="en-US" altLang="ja-JP"/>
            </a:br>
            <a:r>
              <a:rPr lang="en-US" altLang="ja-JP"/>
              <a:t/>
            </a:r>
            <a:br>
              <a:rPr lang="en-US" altLang="ja-JP"/>
            </a:br>
            <a:r>
              <a:rPr lang="en-US" altLang="ja-JP"/>
              <a:t/>
            </a:r>
            <a:br>
              <a:rPr lang="en-US" altLang="ja-JP"/>
            </a:br>
            <a:r>
              <a:rPr lang="en-US" altLang="ja-JP"/>
              <a:t/>
            </a:r>
            <a:br>
              <a:rPr lang="en-US" altLang="ja-JP"/>
            </a:br>
            <a:endParaRPr lang="ja-JP" altLang="en-US"/>
          </a:p>
        </p:txBody>
      </p:sp>
      <p:sp>
        <p:nvSpPr>
          <p:cNvPr id="62" name="Rectangle 65"/>
          <p:cNvSpPr>
            <a:spLocks noChangeArrowheads="1"/>
          </p:cNvSpPr>
          <p:nvPr/>
        </p:nvSpPr>
        <p:spPr bwMode="auto">
          <a:xfrm>
            <a:off x="2371725" y="4759325"/>
            <a:ext cx="1319213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ja-JP">
                <a:solidFill>
                  <a:srgbClr val="3333FF"/>
                </a:solidFill>
              </a:rPr>
              <a:t>192.168.0.1</a:t>
            </a:r>
            <a:endParaRPr lang="ja-JP" altLang="en-US">
              <a:solidFill>
                <a:srgbClr val="3333FF"/>
              </a:solidFill>
            </a:endParaRPr>
          </a:p>
        </p:txBody>
      </p:sp>
      <p:sp>
        <p:nvSpPr>
          <p:cNvPr id="63" name="Line 23"/>
          <p:cNvSpPr>
            <a:spLocks noChangeShapeType="1"/>
          </p:cNvSpPr>
          <p:nvPr/>
        </p:nvSpPr>
        <p:spPr bwMode="auto">
          <a:xfrm flipH="1" flipV="1">
            <a:off x="5245100" y="4395788"/>
            <a:ext cx="1816100" cy="179387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/>
          </a:p>
        </p:txBody>
      </p:sp>
      <p:sp>
        <p:nvSpPr>
          <p:cNvPr id="65" name="Line 45"/>
          <p:cNvSpPr>
            <a:spLocks noChangeShapeType="1"/>
          </p:cNvSpPr>
          <p:nvPr/>
        </p:nvSpPr>
        <p:spPr bwMode="auto">
          <a:xfrm flipV="1">
            <a:off x="7062788" y="4562475"/>
            <a:ext cx="0" cy="674688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/>
          </a:p>
        </p:txBody>
      </p:sp>
      <p:pic>
        <p:nvPicPr>
          <p:cNvPr id="66" name="Picture 66" descr="MC900432567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988" y="3894138"/>
            <a:ext cx="12827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Rectangle 2"/>
          <p:cNvSpPr>
            <a:spLocks noChangeArrowheads="1"/>
          </p:cNvSpPr>
          <p:nvPr/>
        </p:nvSpPr>
        <p:spPr bwMode="auto">
          <a:xfrm>
            <a:off x="466725" y="3689350"/>
            <a:ext cx="4013200" cy="2555875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en-US" altLang="ja-JP">
                <a:solidFill>
                  <a:srgbClr val="3333FF"/>
                </a:solidFill>
              </a:rPr>
              <a:t>Local</a:t>
            </a:r>
            <a:r>
              <a:rPr lang="en-US" altLang="ja-JP"/>
              <a:t> Office</a:t>
            </a:r>
            <a:br>
              <a:rPr lang="en-US" altLang="ja-JP"/>
            </a:br>
            <a:r>
              <a:rPr lang="en-US" altLang="ja-JP"/>
              <a:t/>
            </a:r>
            <a:br>
              <a:rPr lang="en-US" altLang="ja-JP"/>
            </a:br>
            <a:r>
              <a:rPr lang="en-US" altLang="ja-JP"/>
              <a:t/>
            </a:r>
            <a:br>
              <a:rPr lang="en-US" altLang="ja-JP"/>
            </a:br>
            <a:r>
              <a:rPr lang="en-US" altLang="ja-JP"/>
              <a:t/>
            </a:r>
            <a:br>
              <a:rPr lang="en-US" altLang="ja-JP"/>
            </a:br>
            <a:r>
              <a:rPr lang="en-US" altLang="ja-JP"/>
              <a:t/>
            </a:r>
            <a:br>
              <a:rPr lang="en-US" altLang="ja-JP"/>
            </a:br>
            <a:r>
              <a:rPr lang="en-US" altLang="ja-JP"/>
              <a:t/>
            </a:r>
            <a:br>
              <a:rPr lang="en-US" altLang="ja-JP"/>
            </a:br>
            <a:r>
              <a:rPr lang="en-US" altLang="ja-JP"/>
              <a:t/>
            </a:r>
            <a:br>
              <a:rPr lang="en-US" altLang="ja-JP"/>
            </a:br>
            <a:r>
              <a:rPr lang="en-US" altLang="ja-JP"/>
              <a:t/>
            </a:r>
            <a:br>
              <a:rPr lang="en-US" altLang="ja-JP"/>
            </a:br>
            <a:r>
              <a:rPr lang="en-US" altLang="ja-JP"/>
              <a:t/>
            </a:r>
            <a:br>
              <a:rPr lang="en-US" altLang="ja-JP"/>
            </a:br>
            <a:endParaRPr lang="ja-JP" altLang="en-US"/>
          </a:p>
        </p:txBody>
      </p:sp>
      <p:sp>
        <p:nvSpPr>
          <p:cNvPr id="68" name="Line 398"/>
          <p:cNvSpPr>
            <a:spLocks noChangeShapeType="1"/>
          </p:cNvSpPr>
          <p:nvPr/>
        </p:nvSpPr>
        <p:spPr bwMode="auto">
          <a:xfrm>
            <a:off x="6975475" y="36179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9" name="Line 401"/>
          <p:cNvSpPr>
            <a:spLocks noChangeShapeType="1"/>
          </p:cNvSpPr>
          <p:nvPr/>
        </p:nvSpPr>
        <p:spPr bwMode="auto">
          <a:xfrm>
            <a:off x="6975475" y="36179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0" name="Line 398"/>
          <p:cNvSpPr>
            <a:spLocks noChangeShapeType="1"/>
          </p:cNvSpPr>
          <p:nvPr/>
        </p:nvSpPr>
        <p:spPr bwMode="auto">
          <a:xfrm>
            <a:off x="7083425" y="35163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1" name="Line 401"/>
          <p:cNvSpPr>
            <a:spLocks noChangeShapeType="1"/>
          </p:cNvSpPr>
          <p:nvPr/>
        </p:nvSpPr>
        <p:spPr bwMode="auto">
          <a:xfrm>
            <a:off x="7083425" y="35163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2" name="Line 12"/>
          <p:cNvSpPr>
            <a:spLocks noChangeShapeType="1"/>
          </p:cNvSpPr>
          <p:nvPr/>
        </p:nvSpPr>
        <p:spPr bwMode="auto">
          <a:xfrm flipH="1">
            <a:off x="1617663" y="4173538"/>
            <a:ext cx="0" cy="963612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/>
          </a:p>
        </p:txBody>
      </p:sp>
      <p:sp>
        <p:nvSpPr>
          <p:cNvPr id="73" name="Line 13"/>
          <p:cNvSpPr>
            <a:spLocks noChangeShapeType="1"/>
          </p:cNvSpPr>
          <p:nvPr/>
        </p:nvSpPr>
        <p:spPr bwMode="auto">
          <a:xfrm flipH="1" flipV="1">
            <a:off x="725488" y="5133975"/>
            <a:ext cx="3238500" cy="1588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/>
          </a:p>
        </p:txBody>
      </p:sp>
      <p:sp>
        <p:nvSpPr>
          <p:cNvPr id="74" name="Line 14"/>
          <p:cNvSpPr>
            <a:spLocks noChangeShapeType="1"/>
          </p:cNvSpPr>
          <p:nvPr/>
        </p:nvSpPr>
        <p:spPr bwMode="auto">
          <a:xfrm flipH="1">
            <a:off x="1011238" y="5129213"/>
            <a:ext cx="0" cy="468312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/>
          </a:p>
        </p:txBody>
      </p:sp>
      <p:sp>
        <p:nvSpPr>
          <p:cNvPr id="75" name="Line 15"/>
          <p:cNvSpPr>
            <a:spLocks noChangeShapeType="1"/>
          </p:cNvSpPr>
          <p:nvPr/>
        </p:nvSpPr>
        <p:spPr bwMode="auto">
          <a:xfrm flipH="1">
            <a:off x="2232025" y="5130800"/>
            <a:ext cx="0" cy="468313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/>
          </a:p>
        </p:txBody>
      </p:sp>
      <p:pic>
        <p:nvPicPr>
          <p:cNvPr id="76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225" y="5346700"/>
            <a:ext cx="64770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5248275"/>
            <a:ext cx="76041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Picture 14" descr="1U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3" y="4143375"/>
            <a:ext cx="11334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" name="Line 19"/>
          <p:cNvSpPr>
            <a:spLocks noChangeShapeType="1"/>
          </p:cNvSpPr>
          <p:nvPr/>
        </p:nvSpPr>
        <p:spPr bwMode="auto">
          <a:xfrm flipH="1">
            <a:off x="3625850" y="4419600"/>
            <a:ext cx="0" cy="719138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/>
          </a:p>
        </p:txBody>
      </p:sp>
      <p:sp>
        <p:nvSpPr>
          <p:cNvPr id="80" name="Line 20"/>
          <p:cNvSpPr>
            <a:spLocks noChangeShapeType="1"/>
          </p:cNvSpPr>
          <p:nvPr/>
        </p:nvSpPr>
        <p:spPr bwMode="auto">
          <a:xfrm flipH="1">
            <a:off x="3551238" y="4456113"/>
            <a:ext cx="1244600" cy="227012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/>
          </a:p>
        </p:txBody>
      </p:sp>
      <p:sp>
        <p:nvSpPr>
          <p:cNvPr id="81" name="Rectangle 22"/>
          <p:cNvSpPr>
            <a:spLocks noChangeArrowheads="1"/>
          </p:cNvSpPr>
          <p:nvPr/>
        </p:nvSpPr>
        <p:spPr bwMode="auto">
          <a:xfrm>
            <a:off x="1695450" y="4816475"/>
            <a:ext cx="647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en-US" altLang="ja-JP"/>
              <a:t>LAN</a:t>
            </a:r>
            <a:endParaRPr lang="ja-JP" altLang="en-US"/>
          </a:p>
        </p:txBody>
      </p:sp>
      <p:sp>
        <p:nvSpPr>
          <p:cNvPr id="82" name="Line 34"/>
          <p:cNvSpPr>
            <a:spLocks noChangeShapeType="1"/>
          </p:cNvSpPr>
          <p:nvPr/>
        </p:nvSpPr>
        <p:spPr bwMode="auto">
          <a:xfrm flipH="1" flipV="1">
            <a:off x="5768975" y="5211763"/>
            <a:ext cx="2006600" cy="1587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/>
          </a:p>
        </p:txBody>
      </p:sp>
      <p:sp>
        <p:nvSpPr>
          <p:cNvPr id="83" name="Line 35"/>
          <p:cNvSpPr>
            <a:spLocks noChangeShapeType="1"/>
          </p:cNvSpPr>
          <p:nvPr/>
        </p:nvSpPr>
        <p:spPr bwMode="auto">
          <a:xfrm flipH="1">
            <a:off x="6397625" y="5194300"/>
            <a:ext cx="0" cy="468313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/>
          </a:p>
        </p:txBody>
      </p:sp>
      <p:sp>
        <p:nvSpPr>
          <p:cNvPr id="84" name="Line 37"/>
          <p:cNvSpPr>
            <a:spLocks noChangeShapeType="1"/>
          </p:cNvSpPr>
          <p:nvPr/>
        </p:nvSpPr>
        <p:spPr bwMode="auto">
          <a:xfrm flipH="1">
            <a:off x="7208838" y="5205413"/>
            <a:ext cx="0" cy="468312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/>
          </a:p>
        </p:txBody>
      </p:sp>
      <p:pic>
        <p:nvPicPr>
          <p:cNvPr id="85" name="Picture 3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113" y="5437188"/>
            <a:ext cx="64770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" name="Picture 4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50" y="5287963"/>
            <a:ext cx="76041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" name="Rectangle 43"/>
          <p:cNvSpPr>
            <a:spLocks noChangeArrowheads="1"/>
          </p:cNvSpPr>
          <p:nvPr/>
        </p:nvSpPr>
        <p:spPr bwMode="auto">
          <a:xfrm>
            <a:off x="5888038" y="4729163"/>
            <a:ext cx="647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en-US" altLang="ja-JP"/>
              <a:t>LAN</a:t>
            </a:r>
            <a:endParaRPr lang="ja-JP" altLang="en-US"/>
          </a:p>
        </p:txBody>
      </p:sp>
      <p:sp>
        <p:nvSpPr>
          <p:cNvPr id="88" name="Rectangle 47"/>
          <p:cNvSpPr>
            <a:spLocks noChangeArrowheads="1"/>
          </p:cNvSpPr>
          <p:nvPr/>
        </p:nvSpPr>
        <p:spPr bwMode="auto">
          <a:xfrm>
            <a:off x="5530850" y="3902075"/>
            <a:ext cx="13843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en-US" altLang="ja-JP"/>
              <a:t>WAN</a:t>
            </a:r>
            <a:br>
              <a:rPr lang="en-US" altLang="ja-JP"/>
            </a:br>
            <a:r>
              <a:rPr lang="en-US" altLang="ja-JP"/>
              <a:t>22.33.44.55</a:t>
            </a:r>
            <a:endParaRPr lang="ja-JP" altLang="en-US"/>
          </a:p>
        </p:txBody>
      </p:sp>
      <p:sp>
        <p:nvSpPr>
          <p:cNvPr id="89" name="Rectangle 48"/>
          <p:cNvSpPr>
            <a:spLocks noChangeArrowheads="1"/>
          </p:cNvSpPr>
          <p:nvPr/>
        </p:nvSpPr>
        <p:spPr bwMode="auto">
          <a:xfrm>
            <a:off x="455613" y="4440238"/>
            <a:ext cx="12065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ja-JP" sz="1200"/>
              <a:t>192.168.0.101</a:t>
            </a:r>
            <a:endParaRPr lang="ja-JP" altLang="en-US" sz="1200"/>
          </a:p>
        </p:txBody>
      </p:sp>
      <p:sp>
        <p:nvSpPr>
          <p:cNvPr id="90" name="Rectangle 52"/>
          <p:cNvSpPr>
            <a:spLocks noChangeArrowheads="1"/>
          </p:cNvSpPr>
          <p:nvPr/>
        </p:nvSpPr>
        <p:spPr bwMode="auto">
          <a:xfrm>
            <a:off x="3217863" y="3875088"/>
            <a:ext cx="13843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en-US" altLang="ja-JP"/>
              <a:t>WAN</a:t>
            </a:r>
            <a:br>
              <a:rPr lang="en-US" altLang="ja-JP"/>
            </a:br>
            <a:r>
              <a:rPr lang="en-US" altLang="ja-JP">
                <a:solidFill>
                  <a:srgbClr val="3333FF"/>
                </a:solidFill>
              </a:rPr>
              <a:t>11.22.33.44</a:t>
            </a:r>
            <a:endParaRPr lang="ja-JP" altLang="en-US">
              <a:solidFill>
                <a:srgbClr val="3333FF"/>
              </a:solidFill>
            </a:endParaRPr>
          </a:p>
        </p:txBody>
      </p:sp>
      <p:sp>
        <p:nvSpPr>
          <p:cNvPr id="91" name="Rectangle 57"/>
          <p:cNvSpPr>
            <a:spLocks noChangeArrowheads="1"/>
          </p:cNvSpPr>
          <p:nvPr/>
        </p:nvSpPr>
        <p:spPr bwMode="auto">
          <a:xfrm>
            <a:off x="584200" y="5724525"/>
            <a:ext cx="1397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en-US" altLang="ja-JP" sz="1200"/>
              <a:t>Ext 101</a:t>
            </a:r>
            <a:br>
              <a:rPr lang="en-US" altLang="ja-JP" sz="1200"/>
            </a:br>
            <a:r>
              <a:rPr lang="en-US" altLang="ja-JP" sz="1200"/>
              <a:t>192.168.0.201</a:t>
            </a:r>
            <a:endParaRPr lang="ja-JP" altLang="en-US" sz="1200"/>
          </a:p>
        </p:txBody>
      </p:sp>
      <p:pic>
        <p:nvPicPr>
          <p:cNvPr id="92" name="Picture 21" descr="MC900223530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838" y="4392613"/>
            <a:ext cx="96837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3" name="Group 24"/>
          <p:cNvGrpSpPr>
            <a:grpSpLocks/>
          </p:cNvGrpSpPr>
          <p:nvPr/>
        </p:nvGrpSpPr>
        <p:grpSpPr bwMode="auto">
          <a:xfrm>
            <a:off x="4562475" y="4164013"/>
            <a:ext cx="935038" cy="550862"/>
            <a:chOff x="2290" y="1480"/>
            <a:chExt cx="589" cy="347"/>
          </a:xfrm>
        </p:grpSpPr>
        <p:grpSp>
          <p:nvGrpSpPr>
            <p:cNvPr id="94" name="Group 25"/>
            <p:cNvGrpSpPr>
              <a:grpSpLocks/>
            </p:cNvGrpSpPr>
            <p:nvPr/>
          </p:nvGrpSpPr>
          <p:grpSpPr bwMode="auto">
            <a:xfrm>
              <a:off x="2381" y="1480"/>
              <a:ext cx="409" cy="347"/>
              <a:chOff x="2336" y="1557"/>
              <a:chExt cx="484" cy="347"/>
            </a:xfrm>
          </p:grpSpPr>
          <p:sp>
            <p:nvSpPr>
              <p:cNvPr id="97" name="Oval 26"/>
              <p:cNvSpPr>
                <a:spLocks noChangeArrowheads="1"/>
              </p:cNvSpPr>
              <p:nvPr/>
            </p:nvSpPr>
            <p:spPr bwMode="auto">
              <a:xfrm>
                <a:off x="2336" y="1658"/>
                <a:ext cx="199" cy="14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 dirty="0">
                  <a:latin typeface="Arial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98" name="Oval 27"/>
              <p:cNvSpPr>
                <a:spLocks noChangeArrowheads="1"/>
              </p:cNvSpPr>
              <p:nvPr/>
            </p:nvSpPr>
            <p:spPr bwMode="auto">
              <a:xfrm>
                <a:off x="2421" y="1572"/>
                <a:ext cx="200" cy="14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 dirty="0">
                  <a:latin typeface="Arial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99" name="Oval 28"/>
              <p:cNvSpPr>
                <a:spLocks noChangeArrowheads="1"/>
              </p:cNvSpPr>
              <p:nvPr/>
            </p:nvSpPr>
            <p:spPr bwMode="auto">
              <a:xfrm>
                <a:off x="2543" y="1557"/>
                <a:ext cx="201" cy="14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 dirty="0">
                  <a:latin typeface="Arial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100" name="Oval 29"/>
              <p:cNvSpPr>
                <a:spLocks noChangeArrowheads="1"/>
              </p:cNvSpPr>
              <p:nvPr/>
            </p:nvSpPr>
            <p:spPr bwMode="auto">
              <a:xfrm>
                <a:off x="2385" y="1755"/>
                <a:ext cx="200" cy="14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 dirty="0">
                  <a:latin typeface="Arial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101" name="Oval 30"/>
              <p:cNvSpPr>
                <a:spLocks noChangeArrowheads="1"/>
              </p:cNvSpPr>
              <p:nvPr/>
            </p:nvSpPr>
            <p:spPr bwMode="auto">
              <a:xfrm>
                <a:off x="2527" y="1755"/>
                <a:ext cx="200" cy="14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 dirty="0">
                  <a:latin typeface="Arial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102" name="Oval 31"/>
              <p:cNvSpPr>
                <a:spLocks noChangeArrowheads="1"/>
              </p:cNvSpPr>
              <p:nvPr/>
            </p:nvSpPr>
            <p:spPr bwMode="auto">
              <a:xfrm>
                <a:off x="2467" y="1643"/>
                <a:ext cx="200" cy="14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 dirty="0">
                  <a:latin typeface="Arial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103" name="Oval 32"/>
              <p:cNvSpPr>
                <a:spLocks noChangeArrowheads="1"/>
              </p:cNvSpPr>
              <p:nvPr/>
            </p:nvSpPr>
            <p:spPr bwMode="auto">
              <a:xfrm>
                <a:off x="2621" y="1643"/>
                <a:ext cx="199" cy="14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 dirty="0">
                  <a:latin typeface="Arial" pitchFamily="34" charset="0"/>
                  <a:ea typeface="ＭＳ Ｐゴシック" pitchFamily="50" charset="-128"/>
                </a:endParaRPr>
              </a:p>
            </p:txBody>
          </p:sp>
        </p:grpSp>
        <p:sp>
          <p:nvSpPr>
            <p:cNvPr id="95" name="Text Box 33"/>
            <p:cNvSpPr txBox="1">
              <a:spLocks noChangeArrowheads="1"/>
            </p:cNvSpPr>
            <p:nvPr/>
          </p:nvSpPr>
          <p:spPr bwMode="auto">
            <a:xfrm>
              <a:off x="2290" y="1525"/>
              <a:ext cx="58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kumimoji="0" lang="en-US" altLang="ja-JP" sz="1000" b="1">
                  <a:latin typeface="Times New Roman" pitchFamily="18" charset="0"/>
                </a:rPr>
                <a:t>Internet</a:t>
              </a:r>
            </a:p>
          </p:txBody>
        </p:sp>
      </p:grpSp>
      <p:sp>
        <p:nvSpPr>
          <p:cNvPr id="104" name="Rectangle 68"/>
          <p:cNvSpPr>
            <a:spLocks noChangeArrowheads="1"/>
          </p:cNvSpPr>
          <p:nvPr/>
        </p:nvSpPr>
        <p:spPr bwMode="auto">
          <a:xfrm>
            <a:off x="5754688" y="5764213"/>
            <a:ext cx="13970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en-US" altLang="ja-JP" sz="1200"/>
              <a:t>Ext 102</a:t>
            </a:r>
            <a:br>
              <a:rPr lang="en-US" altLang="ja-JP" sz="1200"/>
            </a:br>
            <a:r>
              <a:rPr lang="en-US" altLang="ja-JP" sz="1200"/>
              <a:t>192.168.1.201</a:t>
            </a:r>
            <a:endParaRPr lang="ja-JP" altLang="en-US" sz="1200"/>
          </a:p>
        </p:txBody>
      </p:sp>
      <p:sp>
        <p:nvSpPr>
          <p:cNvPr id="105" name="Line 69"/>
          <p:cNvSpPr>
            <a:spLocks noChangeShapeType="1"/>
          </p:cNvSpPr>
          <p:nvPr/>
        </p:nvSpPr>
        <p:spPr bwMode="auto">
          <a:xfrm flipH="1">
            <a:off x="7681913" y="4343400"/>
            <a:ext cx="258762" cy="360363"/>
          </a:xfrm>
          <a:prstGeom prst="line">
            <a:avLst/>
          </a:prstGeom>
          <a:noFill/>
          <a:ln w="349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106" name="Line 70"/>
          <p:cNvSpPr>
            <a:spLocks noChangeShapeType="1"/>
          </p:cNvSpPr>
          <p:nvPr/>
        </p:nvSpPr>
        <p:spPr bwMode="auto">
          <a:xfrm flipH="1">
            <a:off x="7694613" y="4592638"/>
            <a:ext cx="287337" cy="111125"/>
          </a:xfrm>
          <a:prstGeom prst="line">
            <a:avLst/>
          </a:prstGeom>
          <a:noFill/>
          <a:ln w="349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107" name="Line 71"/>
          <p:cNvSpPr>
            <a:spLocks noChangeShapeType="1"/>
          </p:cNvSpPr>
          <p:nvPr/>
        </p:nvSpPr>
        <p:spPr bwMode="auto">
          <a:xfrm flipH="1">
            <a:off x="7747000" y="4594225"/>
            <a:ext cx="258763" cy="360363"/>
          </a:xfrm>
          <a:prstGeom prst="line">
            <a:avLst/>
          </a:prstGeom>
          <a:noFill/>
          <a:ln w="349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pic>
        <p:nvPicPr>
          <p:cNvPr id="108" name="Picture 7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838" y="4837113"/>
            <a:ext cx="382587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" name="Rectangle 68"/>
          <p:cNvSpPr>
            <a:spLocks noChangeArrowheads="1"/>
          </p:cNvSpPr>
          <p:nvPr/>
        </p:nvSpPr>
        <p:spPr bwMode="auto">
          <a:xfrm>
            <a:off x="7807325" y="5595938"/>
            <a:ext cx="86201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en-US" altLang="ja-JP" sz="1200"/>
              <a:t>Ext 104</a:t>
            </a:r>
            <a:endParaRPr lang="ja-JP" altLang="en-US" sz="1200"/>
          </a:p>
        </p:txBody>
      </p:sp>
      <p:sp>
        <p:nvSpPr>
          <p:cNvPr id="110" name="Text Box 153"/>
          <p:cNvSpPr txBox="1">
            <a:spLocks noChangeArrowheads="1"/>
          </p:cNvSpPr>
          <p:nvPr/>
        </p:nvSpPr>
        <p:spPr bwMode="auto">
          <a:xfrm>
            <a:off x="3336925" y="6218238"/>
            <a:ext cx="3983038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en-US" altLang="ja-JP" sz="1400">
                <a:solidFill>
                  <a:srgbClr val="000000"/>
                </a:solidFill>
                <a:ea typeface="HGP創英角ｺﾞｼｯｸUB" pitchFamily="50" charset="-128"/>
              </a:rPr>
              <a:t>IP address in above picture is example.</a:t>
            </a:r>
          </a:p>
        </p:txBody>
      </p:sp>
      <p:pic>
        <p:nvPicPr>
          <p:cNvPr id="111" name="Picture 4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63" y="5562600"/>
            <a:ext cx="284162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" name="Rectangle 68"/>
          <p:cNvSpPr>
            <a:spLocks noChangeArrowheads="1"/>
          </p:cNvSpPr>
          <p:nvPr/>
        </p:nvSpPr>
        <p:spPr bwMode="auto">
          <a:xfrm>
            <a:off x="7070725" y="5989638"/>
            <a:ext cx="86201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en-US" altLang="ja-JP" sz="1200"/>
              <a:t>Ext 103</a:t>
            </a:r>
            <a:endParaRPr lang="ja-JP" altLang="en-US" sz="1200"/>
          </a:p>
        </p:txBody>
      </p:sp>
      <p:sp>
        <p:nvSpPr>
          <p:cNvPr id="113" name="Text Box 31"/>
          <p:cNvSpPr txBox="1">
            <a:spLocks noChangeArrowheads="1"/>
          </p:cNvSpPr>
          <p:nvPr/>
        </p:nvSpPr>
        <p:spPr bwMode="auto">
          <a:xfrm>
            <a:off x="6532563" y="74922"/>
            <a:ext cx="2478087" cy="461665"/>
          </a:xfrm>
          <a:prstGeom prst="rect">
            <a:avLst/>
          </a:prstGeom>
          <a:solidFill>
            <a:srgbClr val="CAF4FE"/>
          </a:solidFill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ja-JP" sz="1200" u="none" dirty="0" smtClean="0">
                <a:latin typeface="Arial" charset="0"/>
              </a:rPr>
              <a:t>KX-NS1000 : Version 3 or later</a:t>
            </a:r>
            <a:br>
              <a:rPr lang="en-US" altLang="ja-JP" sz="1200" u="none" dirty="0" smtClean="0">
                <a:latin typeface="Arial" charset="0"/>
              </a:rPr>
            </a:br>
            <a:r>
              <a:rPr lang="en-US" altLang="ja-JP" sz="1200" u="none" dirty="0" smtClean="0">
                <a:latin typeface="Arial" charset="0"/>
              </a:rPr>
              <a:t>Other KX-NS PBX : Any Version</a:t>
            </a:r>
            <a:endParaRPr lang="ja-JP" altLang="en-US" sz="1200" u="none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04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4419" name="Group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5712161"/>
              </p:ext>
            </p:extLst>
          </p:nvPr>
        </p:nvGraphicFramePr>
        <p:xfrm>
          <a:off x="947738" y="1247459"/>
          <a:ext cx="7180262" cy="1861541"/>
        </p:xfrm>
        <a:graphic>
          <a:graphicData uri="http://schemas.openxmlformats.org/drawingml/2006/table">
            <a:tbl>
              <a:tblPr/>
              <a:tblGrid>
                <a:gridCol w="881062"/>
                <a:gridCol w="2540000"/>
                <a:gridCol w="2044700"/>
                <a:gridCol w="1714500"/>
              </a:tblGrid>
              <a:tr h="27654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Protocol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   Range of  port number (WAN)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Destination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Description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</a:tr>
              <a:tr h="205411">
                <a:tc rowSpan="4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RTP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16000-16511(UDP)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192.168.0.</a:t>
                      </a: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102</a:t>
                      </a: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to </a:t>
                      </a: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DSP#1-1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50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16512-17023(UDP)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192.168.0.</a:t>
                      </a: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103</a:t>
                      </a:r>
                      <a:endParaRPr kumimoji="1" lang="ja-JP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to </a:t>
                      </a: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DSP#1-2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72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17024-17535(UDP)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192.168.0.</a:t>
                      </a: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104</a:t>
                      </a:r>
                      <a:endParaRPr kumimoji="1" lang="ja-JP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to </a:t>
                      </a: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DSP#2-1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17536-18047(UDP)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192.168.0.</a:t>
                      </a: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105</a:t>
                      </a:r>
                      <a:endParaRPr kumimoji="1" lang="ja-JP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to </a:t>
                      </a: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DSP#2-2</a:t>
                      </a:r>
                      <a:endParaRPr kumimoji="1" lang="en-US" altLang="ja-JP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65377" name="Rectangle 8"/>
          <p:cNvSpPr>
            <a:spLocks noChangeArrowheads="1"/>
          </p:cNvSpPr>
          <p:nvPr/>
        </p:nvSpPr>
        <p:spPr bwMode="auto">
          <a:xfrm>
            <a:off x="0" y="7620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eaLnBrk="1" hangingPunct="1">
              <a:buSzPct val="100000"/>
            </a:pPr>
            <a:r>
              <a:rPr lang="en-US" altLang="ja-JP" sz="2800" b="1" u="none" dirty="0" smtClean="0">
                <a:solidFill>
                  <a:schemeClr val="bg1"/>
                </a:solidFill>
                <a:latin typeface="Arial" charset="0"/>
                <a:sym typeface="ＭＳ Ｐゴシック" pitchFamily="50" charset="-128"/>
              </a:rPr>
              <a:t>41. </a:t>
            </a:r>
            <a:r>
              <a:rPr lang="en-US" altLang="ja-JP" sz="2800" b="1" u="none" dirty="0">
                <a:solidFill>
                  <a:schemeClr val="bg1"/>
                </a:solidFill>
                <a:latin typeface="Arial" charset="0"/>
                <a:sym typeface="ＭＳ Ｐゴシック" pitchFamily="50" charset="-128"/>
              </a:rPr>
              <a:t>Port </a:t>
            </a:r>
            <a:r>
              <a:rPr lang="en-US" altLang="ja-JP" sz="2800" b="1" u="none" dirty="0" err="1">
                <a:solidFill>
                  <a:schemeClr val="bg1"/>
                </a:solidFill>
                <a:latin typeface="Arial" charset="0"/>
                <a:sym typeface="ＭＳ Ｐゴシック" pitchFamily="50" charset="-128"/>
              </a:rPr>
              <a:t>Fwd</a:t>
            </a:r>
            <a:r>
              <a:rPr lang="en-US" altLang="ja-JP" sz="2800" b="1" u="none" dirty="0">
                <a:solidFill>
                  <a:schemeClr val="bg1"/>
                </a:solidFill>
                <a:latin typeface="Arial" charset="0"/>
                <a:sym typeface="ＭＳ Ｐゴシック" pitchFamily="50" charset="-128"/>
              </a:rPr>
              <a:t> </a:t>
            </a:r>
            <a:r>
              <a:rPr lang="en-US" altLang="ja-JP" sz="2800" b="1" u="none" dirty="0" smtClean="0">
                <a:solidFill>
                  <a:schemeClr val="bg1"/>
                </a:solidFill>
                <a:latin typeface="Arial" charset="0"/>
                <a:sym typeface="ＭＳ Ｐゴシック" pitchFamily="50" charset="-128"/>
              </a:rPr>
              <a:t>to DSP</a:t>
            </a:r>
            <a:endParaRPr lang="en-US" altLang="ja-JP" sz="2800" b="1" u="none" dirty="0">
              <a:solidFill>
                <a:schemeClr val="bg1"/>
              </a:solidFill>
              <a:latin typeface="Arial" charset="0"/>
              <a:sym typeface="ＭＳ Ｐゴシック" pitchFamily="50" charset="-128"/>
            </a:endParaRP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298450" y="779463"/>
            <a:ext cx="6419850" cy="40011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ja-JP" sz="2000" u="none" dirty="0" smtClean="0">
                <a:latin typeface="Arial" charset="0"/>
              </a:rPr>
              <a:t>&lt; for 3rd party SIP Phone / KX-NT500 / KX-UT &gt;</a:t>
            </a:r>
            <a:endParaRPr lang="ja-JP" altLang="en-US" sz="2000" u="none" dirty="0">
              <a:latin typeface="Arial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4710113"/>
            <a:ext cx="690562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361950" y="3819466"/>
            <a:ext cx="8350250" cy="83099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ja-JP" u="none" dirty="0" smtClean="0">
                <a:latin typeface="Arial" charset="0"/>
              </a:rPr>
              <a:t>&lt; Reference of PBX setting &gt;</a:t>
            </a:r>
            <a:br>
              <a:rPr lang="en-US" altLang="ja-JP" u="none" dirty="0" smtClean="0">
                <a:latin typeface="Arial" charset="0"/>
              </a:rPr>
            </a:br>
            <a:r>
              <a:rPr lang="en-US" altLang="ja-JP" u="none" dirty="0" smtClean="0">
                <a:latin typeface="Arial" charset="0"/>
              </a:rPr>
              <a:t>Default is OK.</a:t>
            </a:r>
            <a:br>
              <a:rPr lang="en-US" altLang="ja-JP" u="none" dirty="0" smtClean="0">
                <a:latin typeface="Arial" charset="0"/>
              </a:rPr>
            </a:br>
            <a:r>
              <a:rPr lang="en-US" altLang="ja-JP" u="none" dirty="0" smtClean="0">
                <a:latin typeface="Arial" charset="0"/>
              </a:rPr>
              <a:t>This parameter is common for IP trunk and IP extension. </a:t>
            </a:r>
            <a:endParaRPr lang="ja-JP" altLang="en-US" u="none" dirty="0">
              <a:latin typeface="Arial" charset="0"/>
            </a:endParaRPr>
          </a:p>
        </p:txBody>
      </p:sp>
      <p:sp>
        <p:nvSpPr>
          <p:cNvPr id="13" name="Oval 70"/>
          <p:cNvSpPr>
            <a:spLocks noChangeArrowheads="1"/>
          </p:cNvSpPr>
          <p:nvPr/>
        </p:nvSpPr>
        <p:spPr bwMode="auto">
          <a:xfrm>
            <a:off x="2565401" y="6045201"/>
            <a:ext cx="5192712" cy="427037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ja-JP" altLang="en-US"/>
          </a:p>
        </p:txBody>
      </p:sp>
      <p:pic>
        <p:nvPicPr>
          <p:cNvPr id="8" name="Picture 21" descr="MC90022353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482" y="3052464"/>
            <a:ext cx="968375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1U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938" y="3622616"/>
            <a:ext cx="11334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69" y="3091110"/>
            <a:ext cx="760413" cy="55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Line 56"/>
          <p:cNvSpPr>
            <a:spLocks noChangeShapeType="1"/>
          </p:cNvSpPr>
          <p:nvPr/>
        </p:nvSpPr>
        <p:spPr bwMode="auto">
          <a:xfrm flipH="1" flipV="1">
            <a:off x="4826000" y="3287354"/>
            <a:ext cx="2070100" cy="53211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" name="Line 56"/>
          <p:cNvSpPr>
            <a:spLocks noChangeShapeType="1"/>
          </p:cNvSpPr>
          <p:nvPr/>
        </p:nvSpPr>
        <p:spPr bwMode="auto">
          <a:xfrm flipH="1">
            <a:off x="1208882" y="3269951"/>
            <a:ext cx="2499518" cy="9817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3169444" y="3355677"/>
            <a:ext cx="932656" cy="338554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ja-JP" u="none" dirty="0" smtClean="0">
                <a:latin typeface="Arial" charset="0"/>
              </a:rPr>
              <a:t>WAN</a:t>
            </a:r>
            <a:endParaRPr lang="ja-JP" altLang="en-US" u="none" dirty="0">
              <a:latin typeface="Arial" charset="0"/>
            </a:endParaRP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6455172" y="3368962"/>
            <a:ext cx="932656" cy="338554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ja-JP" u="none" dirty="0" smtClean="0">
                <a:latin typeface="Arial" charset="0"/>
              </a:rPr>
              <a:t>LAN</a:t>
            </a:r>
            <a:endParaRPr lang="ja-JP" altLang="en-US" u="none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23" name="Text Box 39"/>
          <p:cNvSpPr txBox="1">
            <a:spLocks noChangeArrowheads="1"/>
          </p:cNvSpPr>
          <p:nvPr/>
        </p:nvSpPr>
        <p:spPr bwMode="auto">
          <a:xfrm>
            <a:off x="819150" y="1846263"/>
            <a:ext cx="574067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defRPr/>
            </a:pPr>
            <a:r>
              <a:rPr lang="en-US" altLang="ja-JP" b="1" dirty="0" smtClean="0">
                <a:ea typeface="ＭＳ Ｐゴシック" charset="-128"/>
              </a:rPr>
              <a:t>Port </a:t>
            </a:r>
            <a:r>
              <a:rPr lang="en-US" altLang="ja-JP" b="1" dirty="0">
                <a:ea typeface="ＭＳ Ｐゴシック" charset="-128"/>
              </a:rPr>
              <a:t>number conversion</a:t>
            </a:r>
            <a:r>
              <a:rPr lang="ja-JP" altLang="en-US" b="1" dirty="0">
                <a:ea typeface="ＭＳ Ｐゴシック" charset="-128"/>
              </a:rPr>
              <a:t> </a:t>
            </a:r>
            <a:r>
              <a:rPr lang="en-US" altLang="ja-JP" b="1" dirty="0" smtClean="0">
                <a:ea typeface="ＭＳ Ｐゴシック" charset="-128"/>
              </a:rPr>
              <a:t>is required from </a:t>
            </a:r>
            <a:r>
              <a:rPr lang="en-US" altLang="ja-JP" b="1" dirty="0" smtClean="0">
                <a:solidFill>
                  <a:srgbClr val="3333FF"/>
                </a:solidFill>
                <a:ea typeface="ＭＳ Ｐゴシック" charset="-128"/>
              </a:rPr>
              <a:t>15060</a:t>
            </a:r>
            <a:r>
              <a:rPr lang="en-US" altLang="ja-JP" b="1" dirty="0" smtClean="0">
                <a:ea typeface="ＭＳ Ｐゴシック" charset="-128"/>
              </a:rPr>
              <a:t> to </a:t>
            </a:r>
            <a:r>
              <a:rPr lang="en-US" altLang="ja-JP" b="1" dirty="0" smtClean="0">
                <a:solidFill>
                  <a:srgbClr val="3333FF"/>
                </a:solidFill>
                <a:ea typeface="ＭＳ Ｐゴシック" charset="-128"/>
              </a:rPr>
              <a:t>5060</a:t>
            </a:r>
            <a:r>
              <a:rPr lang="en-US" altLang="ja-JP" b="1" dirty="0" smtClean="0">
                <a:ea typeface="ＭＳ Ｐゴシック" charset="-128"/>
              </a:rPr>
              <a:t>.</a:t>
            </a:r>
            <a:endParaRPr lang="en-US" altLang="ja-JP" b="1" dirty="0">
              <a:ea typeface="ＭＳ Ｐゴシック" charset="-128"/>
            </a:endParaRPr>
          </a:p>
        </p:txBody>
      </p:sp>
      <p:sp>
        <p:nvSpPr>
          <p:cNvPr id="1467438" name="Rectangle 8"/>
          <p:cNvSpPr>
            <a:spLocks noChangeArrowheads="1"/>
          </p:cNvSpPr>
          <p:nvPr/>
        </p:nvSpPr>
        <p:spPr bwMode="auto">
          <a:xfrm>
            <a:off x="0" y="7620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eaLnBrk="1" hangingPunct="1">
              <a:buSzPct val="100000"/>
            </a:pPr>
            <a:r>
              <a:rPr lang="en-US" altLang="ja-JP" sz="2800" b="1" u="none" dirty="0" smtClean="0">
                <a:solidFill>
                  <a:schemeClr val="bg1"/>
                </a:solidFill>
                <a:latin typeface="Arial" charset="0"/>
                <a:sym typeface="ＭＳ Ｐゴシック" pitchFamily="50" charset="-128"/>
              </a:rPr>
              <a:t>42. </a:t>
            </a:r>
            <a:r>
              <a:rPr lang="en-US" altLang="ja-JP" sz="2800" b="1" u="none" dirty="0">
                <a:solidFill>
                  <a:schemeClr val="bg1"/>
                </a:solidFill>
                <a:latin typeface="Arial" charset="0"/>
                <a:sym typeface="ＭＳ Ｐゴシック" pitchFamily="50" charset="-128"/>
              </a:rPr>
              <a:t>Port </a:t>
            </a:r>
            <a:r>
              <a:rPr lang="en-US" altLang="ja-JP" sz="2800" b="1" u="none" dirty="0" err="1">
                <a:solidFill>
                  <a:schemeClr val="bg1"/>
                </a:solidFill>
                <a:latin typeface="Arial" charset="0"/>
                <a:sym typeface="ＭＳ Ｐゴシック" pitchFamily="50" charset="-128"/>
              </a:rPr>
              <a:t>Fwd</a:t>
            </a:r>
            <a:r>
              <a:rPr lang="en-US" altLang="ja-JP" sz="2800" b="1" u="none" dirty="0">
                <a:solidFill>
                  <a:schemeClr val="bg1"/>
                </a:solidFill>
                <a:latin typeface="Arial" charset="0"/>
                <a:sym typeface="ＭＳ Ｐゴシック" pitchFamily="50" charset="-128"/>
              </a:rPr>
              <a:t> </a:t>
            </a:r>
            <a:r>
              <a:rPr lang="en-US" altLang="ja-JP" sz="2800" b="1" u="none" dirty="0" smtClean="0">
                <a:solidFill>
                  <a:schemeClr val="bg1"/>
                </a:solidFill>
                <a:latin typeface="Arial" charset="0"/>
                <a:sym typeface="ＭＳ Ｐゴシック" pitchFamily="50" charset="-128"/>
              </a:rPr>
              <a:t>to PBX LAN : SIP</a:t>
            </a:r>
            <a:endParaRPr lang="en-US" altLang="ja-JP" sz="2800" b="1" u="none" dirty="0">
              <a:solidFill>
                <a:schemeClr val="bg1"/>
              </a:solidFill>
              <a:latin typeface="Arial" charset="0"/>
              <a:sym typeface="ＭＳ Ｐゴシック" pitchFamily="50" charset="-128"/>
            </a:endParaRPr>
          </a:p>
        </p:txBody>
      </p:sp>
      <p:graphicFrame>
        <p:nvGraphicFramePr>
          <p:cNvPr id="6" name="Group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5483867"/>
              </p:ext>
            </p:extLst>
          </p:nvPr>
        </p:nvGraphicFramePr>
        <p:xfrm>
          <a:off x="655638" y="1165834"/>
          <a:ext cx="7345362" cy="670572"/>
        </p:xfrm>
        <a:graphic>
          <a:graphicData uri="http://schemas.openxmlformats.org/drawingml/2006/table">
            <a:tbl>
              <a:tblPr firstRow="1"/>
              <a:tblGrid>
                <a:gridCol w="2116640"/>
                <a:gridCol w="1870437"/>
                <a:gridCol w="3358285"/>
              </a:tblGrid>
              <a:tr h="11686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Protocol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Port number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Destination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</a:tr>
              <a:tr h="15587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SIP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15060(UDP)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192.168.0.</a:t>
                      </a: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101:5060(UDP</a:t>
                      </a: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)</a:t>
                      </a:r>
                      <a:endParaRPr kumimoji="1" lang="ja-JP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298450" y="779463"/>
            <a:ext cx="3663950" cy="40011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ja-JP" sz="2000" u="none" dirty="0" smtClean="0">
                <a:latin typeface="Arial" charset="0"/>
              </a:rPr>
              <a:t>&lt; for 3rd party SIP Phone &gt;</a:t>
            </a:r>
            <a:endParaRPr lang="ja-JP" altLang="en-US" sz="2000" u="none" dirty="0">
              <a:latin typeface="Arial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3" y="2962275"/>
            <a:ext cx="7724775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349250" y="2397066"/>
            <a:ext cx="8350250" cy="5847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ja-JP" u="none" dirty="0" smtClean="0">
                <a:latin typeface="Arial" charset="0"/>
              </a:rPr>
              <a:t>&lt; Reference of PBX setting &gt;</a:t>
            </a:r>
            <a:br>
              <a:rPr lang="en-US" altLang="ja-JP" u="none" dirty="0" smtClean="0">
                <a:latin typeface="Arial" charset="0"/>
              </a:rPr>
            </a:br>
            <a:r>
              <a:rPr lang="en-US" altLang="ja-JP" u="none" dirty="0" smtClean="0">
                <a:latin typeface="Arial" charset="0"/>
              </a:rPr>
              <a:t>Default is OK.</a:t>
            </a:r>
            <a:endParaRPr lang="ja-JP" altLang="en-US" u="none" dirty="0">
              <a:latin typeface="Arial" charset="0"/>
            </a:endParaRPr>
          </a:p>
        </p:txBody>
      </p:sp>
      <p:sp>
        <p:nvSpPr>
          <p:cNvPr id="9" name="Oval 70"/>
          <p:cNvSpPr>
            <a:spLocks noChangeArrowheads="1"/>
          </p:cNvSpPr>
          <p:nvPr/>
        </p:nvSpPr>
        <p:spPr bwMode="auto">
          <a:xfrm>
            <a:off x="2197101" y="4229101"/>
            <a:ext cx="5192712" cy="427037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ja-JP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8507" name="Group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3957347"/>
              </p:ext>
            </p:extLst>
          </p:nvPr>
        </p:nvGraphicFramePr>
        <p:xfrm>
          <a:off x="663575" y="1162685"/>
          <a:ext cx="6651625" cy="1066800"/>
        </p:xfrm>
        <a:graphic>
          <a:graphicData uri="http://schemas.openxmlformats.org/drawingml/2006/table">
            <a:tbl>
              <a:tblPr/>
              <a:tblGrid>
                <a:gridCol w="2190750"/>
                <a:gridCol w="2120900"/>
                <a:gridCol w="2339975"/>
              </a:tblGrid>
              <a:tr h="15811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Protocol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Port number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Destination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MGCP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2727(UDP)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192.168.0.</a:t>
                      </a: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101</a:t>
                      </a:r>
                      <a:endParaRPr kumimoji="1" lang="ja-JP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85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PTAP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9300(UDP)</a:t>
                      </a:r>
                      <a:endParaRPr kumimoji="1" lang="ja-JP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192.168.0.</a:t>
                      </a: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101</a:t>
                      </a:r>
                      <a:endParaRPr kumimoji="1" lang="ja-JP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69465" name="Rectangle 8"/>
          <p:cNvSpPr>
            <a:spLocks noChangeArrowheads="1"/>
          </p:cNvSpPr>
          <p:nvPr/>
        </p:nvSpPr>
        <p:spPr bwMode="auto">
          <a:xfrm>
            <a:off x="0" y="7620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eaLnBrk="1" hangingPunct="1">
              <a:buSzPct val="100000"/>
            </a:pPr>
            <a:r>
              <a:rPr lang="en-US" altLang="ja-JP" sz="2800" b="1" u="none" dirty="0" smtClean="0">
                <a:solidFill>
                  <a:schemeClr val="bg1"/>
                </a:solidFill>
                <a:latin typeface="Arial" charset="0"/>
                <a:sym typeface="ＭＳ Ｐゴシック" pitchFamily="50" charset="-128"/>
              </a:rPr>
              <a:t>43. </a:t>
            </a:r>
            <a:r>
              <a:rPr lang="en-US" altLang="ja-JP" sz="2800" b="1" u="none" dirty="0">
                <a:solidFill>
                  <a:schemeClr val="bg1"/>
                </a:solidFill>
                <a:latin typeface="Arial" charset="0"/>
                <a:sym typeface="ＭＳ Ｐゴシック" pitchFamily="50" charset="-128"/>
              </a:rPr>
              <a:t>Port </a:t>
            </a:r>
            <a:r>
              <a:rPr lang="en-US" altLang="ja-JP" sz="2800" b="1" u="none" dirty="0" err="1" smtClean="0">
                <a:solidFill>
                  <a:schemeClr val="bg1"/>
                </a:solidFill>
                <a:latin typeface="Arial" charset="0"/>
                <a:sym typeface="ＭＳ Ｐゴシック" pitchFamily="50" charset="-128"/>
              </a:rPr>
              <a:t>Fwd</a:t>
            </a:r>
            <a:r>
              <a:rPr lang="en-US" altLang="ja-JP" sz="2800" b="1" u="none" dirty="0" smtClean="0">
                <a:solidFill>
                  <a:schemeClr val="bg1"/>
                </a:solidFill>
                <a:latin typeface="Arial" charset="0"/>
                <a:sym typeface="ＭＳ Ｐゴシック" pitchFamily="50" charset="-128"/>
              </a:rPr>
              <a:t> to PBX LAN </a:t>
            </a:r>
            <a:r>
              <a:rPr lang="en-US" altLang="ja-JP" sz="2800" b="1" u="none" dirty="0">
                <a:solidFill>
                  <a:schemeClr val="bg1"/>
                </a:solidFill>
                <a:latin typeface="Arial" charset="0"/>
                <a:sym typeface="ＭＳ Ｐゴシック" pitchFamily="50" charset="-128"/>
              </a:rPr>
              <a:t>: </a:t>
            </a:r>
            <a:r>
              <a:rPr lang="en-US" altLang="ja-JP" sz="2800" b="1" u="none" dirty="0" smtClean="0">
                <a:solidFill>
                  <a:schemeClr val="bg1"/>
                </a:solidFill>
                <a:latin typeface="Arial" charset="0"/>
                <a:sym typeface="ＭＳ Ｐゴシック" pitchFamily="50" charset="-128"/>
              </a:rPr>
              <a:t>KX-NT500</a:t>
            </a:r>
            <a:endParaRPr lang="en-US" altLang="ja-JP" sz="2800" b="1" u="none" dirty="0">
              <a:solidFill>
                <a:schemeClr val="bg1"/>
              </a:solidFill>
              <a:latin typeface="Arial" charset="0"/>
              <a:sym typeface="ＭＳ Ｐゴシック" pitchFamily="50" charset="-128"/>
            </a:endParaRP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298450" y="779463"/>
            <a:ext cx="3206750" cy="40011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ja-JP" sz="2000" u="none" dirty="0" smtClean="0">
                <a:latin typeface="Arial" charset="0"/>
              </a:rPr>
              <a:t>&lt; for KX-NT500 &gt;</a:t>
            </a:r>
            <a:endParaRPr lang="ja-JP" altLang="en-US" sz="2000" u="none" dirty="0">
              <a:latin typeface="Arial" charset="0"/>
            </a:endParaRP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374650" y="2536766"/>
            <a:ext cx="8350250" cy="5847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ja-JP" u="none" dirty="0" smtClean="0">
                <a:latin typeface="Arial" charset="0"/>
              </a:rPr>
              <a:t>&lt; Reference of PBX setting &gt;</a:t>
            </a:r>
            <a:br>
              <a:rPr lang="en-US" altLang="ja-JP" u="none" dirty="0" smtClean="0">
                <a:latin typeface="Arial" charset="0"/>
              </a:rPr>
            </a:br>
            <a:r>
              <a:rPr lang="en-US" altLang="ja-JP" u="none" dirty="0" smtClean="0">
                <a:latin typeface="Arial" charset="0"/>
              </a:rPr>
              <a:t>Default is OK.</a:t>
            </a:r>
            <a:endParaRPr lang="ja-JP" altLang="en-US" u="none" dirty="0">
              <a:latin typeface="Arial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87" y="3108841"/>
            <a:ext cx="759142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" y="4913313"/>
            <a:ext cx="72771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6480" name="Group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0953773"/>
              </p:ext>
            </p:extLst>
          </p:nvPr>
        </p:nvGraphicFramePr>
        <p:xfrm>
          <a:off x="655638" y="1167436"/>
          <a:ext cx="7485062" cy="1931364"/>
        </p:xfrm>
        <a:graphic>
          <a:graphicData uri="http://schemas.openxmlformats.org/drawingml/2006/table">
            <a:tbl>
              <a:tblPr/>
              <a:tblGrid>
                <a:gridCol w="3370262"/>
                <a:gridCol w="1765300"/>
                <a:gridCol w="2349500"/>
              </a:tblGrid>
              <a:tr h="2743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Protocol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Port number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Destination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</a:tr>
              <a:tr h="25747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SIP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15060(UDP)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192.168.0.</a:t>
                      </a: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101:5060(UDP)</a:t>
                      </a:r>
                      <a:endParaRPr kumimoji="1" lang="ja-JP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71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CWMP (HTTP)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7547(TCP)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192.168.0.</a:t>
                      </a: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101</a:t>
                      </a:r>
                      <a:endParaRPr kumimoji="1" lang="ja-JP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3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CWMP (HTTPS)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37547(TCP)</a:t>
                      </a:r>
                      <a:endParaRPr kumimoji="1" lang="ja-JP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192.168.0.</a:t>
                      </a: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101</a:t>
                      </a:r>
                      <a:endParaRPr kumimoji="1" lang="ja-JP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SIP-MLT Data Download (HTTP)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7580(TCP)</a:t>
                      </a:r>
                      <a:endParaRPr kumimoji="1" lang="ja-JP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192.168.0.</a:t>
                      </a: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101</a:t>
                      </a:r>
                      <a:endParaRPr kumimoji="1" lang="ja-JP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SIP-MLT Data Download (HTTPS)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37580(TCP)</a:t>
                      </a:r>
                      <a:endParaRPr kumimoji="1" lang="ja-JP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192.168.0.</a:t>
                      </a: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101</a:t>
                      </a:r>
                      <a:endParaRPr kumimoji="1" lang="ja-JP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97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NTP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123(UDP)</a:t>
                      </a:r>
                      <a:endParaRPr kumimoji="1" lang="ja-JP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192.168.0.</a:t>
                      </a: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101</a:t>
                      </a:r>
                      <a:endParaRPr kumimoji="1" lang="ja-JP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67438" name="Rectangle 8"/>
          <p:cNvSpPr>
            <a:spLocks noChangeArrowheads="1"/>
          </p:cNvSpPr>
          <p:nvPr/>
        </p:nvSpPr>
        <p:spPr bwMode="auto">
          <a:xfrm>
            <a:off x="0" y="7620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eaLnBrk="1" hangingPunct="1">
              <a:buSzPct val="100000"/>
            </a:pPr>
            <a:r>
              <a:rPr lang="en-US" altLang="ja-JP" sz="2800" b="1" u="none" dirty="0" smtClean="0">
                <a:solidFill>
                  <a:schemeClr val="bg1"/>
                </a:solidFill>
                <a:latin typeface="Arial" charset="0"/>
                <a:sym typeface="ＭＳ Ｐゴシック" pitchFamily="50" charset="-128"/>
              </a:rPr>
              <a:t>44. </a:t>
            </a:r>
            <a:r>
              <a:rPr lang="en-US" altLang="ja-JP" sz="2800" b="1" u="none" dirty="0">
                <a:solidFill>
                  <a:schemeClr val="bg1"/>
                </a:solidFill>
                <a:latin typeface="Arial" charset="0"/>
                <a:sym typeface="ＭＳ Ｐゴシック" pitchFamily="50" charset="-128"/>
              </a:rPr>
              <a:t>Port </a:t>
            </a:r>
            <a:r>
              <a:rPr lang="en-US" altLang="ja-JP" sz="2800" b="1" u="none" dirty="0" err="1">
                <a:solidFill>
                  <a:schemeClr val="bg1"/>
                </a:solidFill>
                <a:latin typeface="Arial" charset="0"/>
                <a:sym typeface="ＭＳ Ｐゴシック" pitchFamily="50" charset="-128"/>
              </a:rPr>
              <a:t>Fwd</a:t>
            </a:r>
            <a:r>
              <a:rPr lang="en-US" altLang="ja-JP" sz="2800" b="1" u="none" dirty="0">
                <a:solidFill>
                  <a:schemeClr val="bg1"/>
                </a:solidFill>
                <a:latin typeface="Arial" charset="0"/>
                <a:sym typeface="ＭＳ Ｐゴシック" pitchFamily="50" charset="-128"/>
              </a:rPr>
              <a:t> </a:t>
            </a:r>
            <a:r>
              <a:rPr lang="en-US" altLang="ja-JP" sz="2800" b="1" u="none" dirty="0" smtClean="0">
                <a:solidFill>
                  <a:schemeClr val="bg1"/>
                </a:solidFill>
                <a:latin typeface="Arial" charset="0"/>
                <a:sym typeface="ＭＳ Ｐゴシック" pitchFamily="50" charset="-128"/>
              </a:rPr>
              <a:t>to PBX LAN : KX-UT</a:t>
            </a:r>
            <a:endParaRPr lang="en-US" altLang="ja-JP" sz="2800" b="1" u="none" dirty="0">
              <a:solidFill>
                <a:schemeClr val="bg1"/>
              </a:solidFill>
              <a:latin typeface="Arial" charset="0"/>
              <a:sym typeface="ＭＳ Ｐゴシック" pitchFamily="50" charset="-128"/>
            </a:endParaRP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298450" y="779463"/>
            <a:ext cx="3206750" cy="40011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ja-JP" sz="2000" u="none" dirty="0" smtClean="0">
                <a:latin typeface="Arial" charset="0"/>
              </a:rPr>
              <a:t>&lt; for KX-UT &gt;</a:t>
            </a:r>
            <a:endParaRPr lang="ja-JP" altLang="en-US" sz="2000" u="none" dirty="0">
              <a:latin typeface="Arial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3505200"/>
            <a:ext cx="75628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361950" y="3197166"/>
            <a:ext cx="8350250" cy="338554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ja-JP" u="none" dirty="0" smtClean="0">
                <a:latin typeface="Arial" charset="0"/>
              </a:rPr>
              <a:t>&lt; Reference of PBX setting &gt;         Default is OK.</a:t>
            </a:r>
            <a:endParaRPr lang="ja-JP" altLang="en-US" u="none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7550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7438" name="Rectangle 8"/>
          <p:cNvSpPr>
            <a:spLocks noChangeArrowheads="1"/>
          </p:cNvSpPr>
          <p:nvPr/>
        </p:nvSpPr>
        <p:spPr bwMode="auto">
          <a:xfrm>
            <a:off x="0" y="7620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eaLnBrk="1" hangingPunct="1">
              <a:buSzPct val="100000"/>
            </a:pPr>
            <a:r>
              <a:rPr lang="en-US" altLang="ja-JP" sz="2800" b="1" u="none" dirty="0" smtClean="0">
                <a:solidFill>
                  <a:schemeClr val="bg1"/>
                </a:solidFill>
                <a:latin typeface="Arial" charset="0"/>
                <a:sym typeface="ＭＳ Ｐゴシック" pitchFamily="50" charset="-128"/>
              </a:rPr>
              <a:t>45. </a:t>
            </a:r>
            <a:r>
              <a:rPr lang="en-US" altLang="ja-JP" sz="2800" b="1" u="none" dirty="0">
                <a:solidFill>
                  <a:schemeClr val="bg1"/>
                </a:solidFill>
                <a:latin typeface="Arial" charset="0"/>
                <a:sym typeface="ＭＳ Ｐゴシック" pitchFamily="50" charset="-128"/>
              </a:rPr>
              <a:t>Port </a:t>
            </a:r>
            <a:r>
              <a:rPr lang="en-US" altLang="ja-JP" sz="2800" b="1" u="none" dirty="0" err="1">
                <a:solidFill>
                  <a:schemeClr val="bg1"/>
                </a:solidFill>
                <a:latin typeface="Arial" charset="0"/>
                <a:sym typeface="ＭＳ Ｐゴシック" pitchFamily="50" charset="-128"/>
              </a:rPr>
              <a:t>Fwd</a:t>
            </a:r>
            <a:r>
              <a:rPr lang="en-US" altLang="ja-JP" sz="2800" b="1" u="none" dirty="0">
                <a:solidFill>
                  <a:schemeClr val="bg1"/>
                </a:solidFill>
                <a:latin typeface="Arial" charset="0"/>
                <a:sym typeface="ＭＳ Ｐゴシック" pitchFamily="50" charset="-128"/>
              </a:rPr>
              <a:t> </a:t>
            </a:r>
            <a:r>
              <a:rPr lang="en-US" altLang="ja-JP" sz="2800" b="1" u="none" dirty="0" smtClean="0">
                <a:solidFill>
                  <a:schemeClr val="bg1"/>
                </a:solidFill>
                <a:latin typeface="Arial" charset="0"/>
                <a:sym typeface="ＭＳ Ｐゴシック" pitchFamily="50" charset="-128"/>
              </a:rPr>
              <a:t>to PBX LAN : KX-UT</a:t>
            </a:r>
            <a:endParaRPr lang="en-US" altLang="ja-JP" sz="2800" b="1" u="none" dirty="0">
              <a:solidFill>
                <a:schemeClr val="bg1"/>
              </a:solidFill>
              <a:latin typeface="Arial" charset="0"/>
              <a:sym typeface="ＭＳ Ｐゴシック" pitchFamily="50" charset="-128"/>
            </a:endParaRP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361950" y="771466"/>
            <a:ext cx="8350250" cy="707886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ja-JP" sz="2000" u="none" dirty="0" smtClean="0">
                <a:latin typeface="Arial" charset="0"/>
              </a:rPr>
              <a:t>&lt; Reference of PBX setting &gt;</a:t>
            </a:r>
            <a:br>
              <a:rPr lang="en-US" altLang="ja-JP" sz="2000" u="none" dirty="0" smtClean="0">
                <a:latin typeface="Arial" charset="0"/>
              </a:rPr>
            </a:br>
            <a:r>
              <a:rPr lang="en-US" altLang="ja-JP" sz="2000" u="none" dirty="0" smtClean="0">
                <a:latin typeface="Arial" charset="0"/>
              </a:rPr>
              <a:t>Default is OK. (These should be blank.)</a:t>
            </a:r>
            <a:endParaRPr lang="ja-JP" altLang="en-US" sz="2000" u="none" dirty="0">
              <a:latin typeface="Arial" charset="0"/>
            </a:endParaRP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5807075" y="4709120"/>
            <a:ext cx="2657475" cy="5847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ja-JP" u="none" dirty="0" smtClean="0">
                <a:latin typeface="Arial" charset="0"/>
              </a:rPr>
              <a:t>This is applied to above,</a:t>
            </a:r>
            <a:br>
              <a:rPr lang="en-US" altLang="ja-JP" u="none" dirty="0" smtClean="0">
                <a:latin typeface="Arial" charset="0"/>
              </a:rPr>
            </a:br>
            <a:r>
              <a:rPr lang="en-US" altLang="ja-JP" u="none" dirty="0" smtClean="0">
                <a:latin typeface="Arial" charset="0"/>
              </a:rPr>
              <a:t>if above is blank.</a:t>
            </a:r>
            <a:endParaRPr lang="ja-JP" altLang="en-US" u="none" dirty="0">
              <a:latin typeface="Arial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1582738"/>
            <a:ext cx="758190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70"/>
          <p:cNvSpPr>
            <a:spLocks noChangeArrowheads="1"/>
          </p:cNvSpPr>
          <p:nvPr/>
        </p:nvSpPr>
        <p:spPr bwMode="auto">
          <a:xfrm>
            <a:off x="6400800" y="2184401"/>
            <a:ext cx="2222499" cy="2100262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ja-JP" altLang="en-US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75" y="4388733"/>
            <a:ext cx="42100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Line 59"/>
          <p:cNvSpPr>
            <a:spLocks noChangeShapeType="1"/>
          </p:cNvSpPr>
          <p:nvPr/>
        </p:nvSpPr>
        <p:spPr bwMode="auto">
          <a:xfrm flipH="1">
            <a:off x="6477000" y="4183063"/>
            <a:ext cx="406400" cy="475257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" name="Line 59"/>
          <p:cNvSpPr>
            <a:spLocks noChangeShapeType="1"/>
          </p:cNvSpPr>
          <p:nvPr/>
        </p:nvSpPr>
        <p:spPr bwMode="auto">
          <a:xfrm flipH="1">
            <a:off x="4572000" y="4950706"/>
            <a:ext cx="1168400" cy="129293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980362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7438" name="Rectangle 8"/>
          <p:cNvSpPr>
            <a:spLocks noChangeArrowheads="1"/>
          </p:cNvSpPr>
          <p:nvPr/>
        </p:nvSpPr>
        <p:spPr bwMode="auto">
          <a:xfrm>
            <a:off x="0" y="7620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eaLnBrk="1" hangingPunct="1">
              <a:buSzPct val="100000"/>
            </a:pPr>
            <a:r>
              <a:rPr lang="en-US" altLang="ja-JP" sz="2800" b="1" u="none" dirty="0" smtClean="0">
                <a:solidFill>
                  <a:schemeClr val="bg1"/>
                </a:solidFill>
                <a:latin typeface="Arial" charset="0"/>
                <a:sym typeface="ＭＳ Ｐゴシック" pitchFamily="50" charset="-128"/>
              </a:rPr>
              <a:t>46. Condition for External Router</a:t>
            </a:r>
            <a:endParaRPr lang="en-US" altLang="ja-JP" sz="2800" b="1" u="none" dirty="0">
              <a:solidFill>
                <a:schemeClr val="bg1"/>
              </a:solidFill>
              <a:latin typeface="Arial" charset="0"/>
              <a:sym typeface="ＭＳ Ｐゴシック" pitchFamily="50" charset="-128"/>
            </a:endParaRPr>
          </a:p>
        </p:txBody>
      </p:sp>
      <p:sp>
        <p:nvSpPr>
          <p:cNvPr id="4" name="正方形/長方形 5"/>
          <p:cNvSpPr>
            <a:spLocks noChangeArrowheads="1"/>
          </p:cNvSpPr>
          <p:nvPr/>
        </p:nvSpPr>
        <p:spPr bwMode="auto">
          <a:xfrm>
            <a:off x="749300" y="4833601"/>
            <a:ext cx="6527800" cy="156966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§"/>
              <a:defRPr kumimoji="1" sz="32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Font typeface="Wingdings 2" pitchFamily="18" charset="2"/>
              <a:buChar char="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SzPct val="60000"/>
              <a:buFont typeface="Wingdings 2" pitchFamily="18" charset="2"/>
              <a:buChar char="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ja-JP" sz="1600" dirty="0" smtClean="0">
                <a:latin typeface="Arial" charset="0"/>
                <a:cs typeface="Arial" charset="0"/>
              </a:rPr>
              <a:t>&lt;Cisco router&gt;</a:t>
            </a:r>
            <a:br>
              <a:rPr lang="en-US" altLang="ja-JP" sz="1600" dirty="0" smtClean="0">
                <a:latin typeface="Arial" charset="0"/>
                <a:cs typeface="Arial" charset="0"/>
              </a:rPr>
            </a:br>
            <a:r>
              <a:rPr lang="en-US" altLang="ja-JP" sz="1600" dirty="0" smtClean="0">
                <a:latin typeface="Arial" charset="0"/>
                <a:cs typeface="Arial" charset="0"/>
              </a:rPr>
              <a:t>Router&gt;enable</a:t>
            </a:r>
            <a:endParaRPr lang="en-US" altLang="ja-JP" sz="1600" dirty="0">
              <a:latin typeface="Arial" charset="0"/>
              <a:cs typeface="Arial" charset="0"/>
            </a:endParaRPr>
          </a:p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ja-JP" sz="1600" dirty="0" err="1">
                <a:latin typeface="Arial" charset="0"/>
                <a:cs typeface="Arial" charset="0"/>
              </a:rPr>
              <a:t>Router#configure</a:t>
            </a:r>
            <a:r>
              <a:rPr lang="en-US" altLang="ja-JP" sz="1600" dirty="0">
                <a:latin typeface="Arial" charset="0"/>
                <a:cs typeface="Arial" charset="0"/>
              </a:rPr>
              <a:t> terminal</a:t>
            </a:r>
          </a:p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ja-JP" sz="1600" dirty="0">
                <a:latin typeface="Arial" charset="0"/>
                <a:cs typeface="Arial" charset="0"/>
              </a:rPr>
              <a:t>Enter configuration commands, one per line.  End with CNTL/Z.</a:t>
            </a:r>
          </a:p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ja-JP" sz="1600" dirty="0">
                <a:latin typeface="Arial" charset="0"/>
                <a:cs typeface="Arial" charset="0"/>
              </a:rPr>
              <a:t>Router(</a:t>
            </a:r>
            <a:r>
              <a:rPr lang="en-US" altLang="ja-JP" sz="1600" dirty="0" err="1">
                <a:latin typeface="Arial" charset="0"/>
                <a:cs typeface="Arial" charset="0"/>
              </a:rPr>
              <a:t>config</a:t>
            </a:r>
            <a:r>
              <a:rPr lang="en-US" altLang="ja-JP" sz="1600" dirty="0">
                <a:latin typeface="Arial" charset="0"/>
                <a:cs typeface="Arial" charset="0"/>
              </a:rPr>
              <a:t>)#</a:t>
            </a:r>
            <a:r>
              <a:rPr lang="en-US" altLang="ja-JP" sz="1600" dirty="0">
                <a:solidFill>
                  <a:srgbClr val="FF0000"/>
                </a:solidFill>
                <a:latin typeface="Arial" charset="0"/>
                <a:cs typeface="Arial" charset="0"/>
              </a:rPr>
              <a:t>no </a:t>
            </a:r>
            <a:r>
              <a:rPr lang="en-US" altLang="ja-JP" sz="1600" dirty="0" err="1">
                <a:solidFill>
                  <a:srgbClr val="FF0000"/>
                </a:solidFill>
                <a:latin typeface="Arial" charset="0"/>
                <a:cs typeface="Arial" charset="0"/>
              </a:rPr>
              <a:t>ip</a:t>
            </a:r>
            <a:r>
              <a:rPr lang="en-US" altLang="ja-JP" sz="160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altLang="ja-JP" sz="1600" dirty="0" err="1">
                <a:solidFill>
                  <a:srgbClr val="FF0000"/>
                </a:solidFill>
                <a:latin typeface="Arial" charset="0"/>
                <a:cs typeface="Arial" charset="0"/>
              </a:rPr>
              <a:t>nat</a:t>
            </a:r>
            <a:r>
              <a:rPr lang="en-US" altLang="ja-JP" sz="1600" dirty="0">
                <a:solidFill>
                  <a:srgbClr val="FF0000"/>
                </a:solidFill>
                <a:latin typeface="Arial" charset="0"/>
                <a:cs typeface="Arial" charset="0"/>
              </a:rPr>
              <a:t> service sip </a:t>
            </a:r>
            <a:r>
              <a:rPr lang="en-US" altLang="ja-JP" sz="1600" dirty="0" err="1">
                <a:solidFill>
                  <a:srgbClr val="FF0000"/>
                </a:solidFill>
                <a:latin typeface="Arial" charset="0"/>
                <a:cs typeface="Arial" charset="0"/>
              </a:rPr>
              <a:t>udp</a:t>
            </a:r>
            <a:r>
              <a:rPr lang="en-US" altLang="ja-JP" sz="1600" dirty="0">
                <a:solidFill>
                  <a:srgbClr val="FF0000"/>
                </a:solidFill>
                <a:latin typeface="Arial" charset="0"/>
                <a:cs typeface="Arial" charset="0"/>
              </a:rPr>
              <a:t> port 5060</a:t>
            </a:r>
          </a:p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ja-JP" sz="1600" dirty="0">
                <a:latin typeface="Arial" charset="0"/>
                <a:cs typeface="Arial" charset="0"/>
              </a:rPr>
              <a:t>Router(</a:t>
            </a:r>
            <a:r>
              <a:rPr lang="en-US" altLang="ja-JP" sz="1600" dirty="0" err="1">
                <a:latin typeface="Arial" charset="0"/>
                <a:cs typeface="Arial" charset="0"/>
              </a:rPr>
              <a:t>config</a:t>
            </a:r>
            <a:r>
              <a:rPr lang="en-US" altLang="ja-JP" sz="1600" dirty="0">
                <a:latin typeface="Arial" charset="0"/>
                <a:cs typeface="Arial" charset="0"/>
              </a:rPr>
              <a:t>)#</a:t>
            </a:r>
            <a:endParaRPr lang="ja-JP" altLang="en-US" sz="1600" dirty="0">
              <a:latin typeface="Arial" charset="0"/>
              <a:cs typeface="Arial" charset="0"/>
            </a:endParaRP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450850" y="792163"/>
            <a:ext cx="8045450" cy="390876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l"/>
            <a:r>
              <a:rPr lang="en-US" altLang="ja-JP" sz="2000" u="none" dirty="0" smtClean="0">
                <a:latin typeface="+mn-lt"/>
              </a:rPr>
              <a:t>Condition </a:t>
            </a:r>
            <a:r>
              <a:rPr lang="en-US" altLang="ja-JP" sz="2000" u="none" dirty="0">
                <a:latin typeface="+mn-lt"/>
              </a:rPr>
              <a:t>for external router is </a:t>
            </a:r>
            <a:r>
              <a:rPr lang="en-US" altLang="ja-JP" sz="2000" u="none" dirty="0" smtClean="0">
                <a:latin typeface="+mn-lt"/>
              </a:rPr>
              <a:t>as </a:t>
            </a:r>
            <a:r>
              <a:rPr lang="en-US" altLang="ja-JP" sz="2000" u="none" dirty="0">
                <a:latin typeface="+mn-lt"/>
              </a:rPr>
              <a:t>follows.</a:t>
            </a:r>
          </a:p>
          <a:p>
            <a:pPr algn="l"/>
            <a:r>
              <a:rPr lang="en-US" altLang="ja-JP" sz="2000" u="none" dirty="0" smtClean="0">
                <a:latin typeface="+mn-lt"/>
              </a:rPr>
              <a:t/>
            </a:r>
            <a:br>
              <a:rPr lang="en-US" altLang="ja-JP" sz="2000" u="none" dirty="0" smtClean="0">
                <a:latin typeface="+mn-lt"/>
              </a:rPr>
            </a:br>
            <a:r>
              <a:rPr lang="en-US" altLang="ja-JP" sz="2000" u="none" dirty="0" smtClean="0">
                <a:latin typeface="+mn-lt"/>
              </a:rPr>
              <a:t>- Port Fwd by range setting becomes cause of “No voice” for</a:t>
            </a:r>
            <a:br>
              <a:rPr lang="en-US" altLang="ja-JP" sz="2000" u="none" dirty="0" smtClean="0">
                <a:latin typeface="+mn-lt"/>
              </a:rPr>
            </a:br>
            <a:r>
              <a:rPr lang="en-US" altLang="ja-JP" sz="2000" u="none" dirty="0" smtClean="0">
                <a:latin typeface="+mn-lt"/>
              </a:rPr>
              <a:t>  some router because 16000 (for example) is converted to other</a:t>
            </a:r>
            <a:br>
              <a:rPr lang="en-US" altLang="ja-JP" sz="2000" u="none" dirty="0" smtClean="0">
                <a:latin typeface="+mn-lt"/>
              </a:rPr>
            </a:br>
            <a:r>
              <a:rPr lang="en-US" altLang="ja-JP" sz="2000" u="none" dirty="0" smtClean="0">
                <a:latin typeface="+mn-lt"/>
              </a:rPr>
              <a:t>  number in the range (16000 - 16511).</a:t>
            </a:r>
            <a:br>
              <a:rPr lang="en-US" altLang="ja-JP" sz="2000" u="none" dirty="0" smtClean="0">
                <a:latin typeface="+mn-lt"/>
              </a:rPr>
            </a:br>
            <a:r>
              <a:rPr lang="en-US" altLang="ja-JP" sz="2000" u="none" dirty="0" smtClean="0">
                <a:latin typeface="+mn-lt"/>
              </a:rPr>
              <a:t>  In this case, port </a:t>
            </a:r>
            <a:r>
              <a:rPr lang="en-US" altLang="ja-JP" sz="2000" u="none" dirty="0" err="1" smtClean="0">
                <a:latin typeface="+mn-lt"/>
              </a:rPr>
              <a:t>fwd</a:t>
            </a:r>
            <a:r>
              <a:rPr lang="en-US" altLang="ja-JP" sz="2000" u="none" dirty="0" smtClean="0">
                <a:latin typeface="+mn-lt"/>
              </a:rPr>
              <a:t> for each number is required.</a:t>
            </a:r>
            <a:br>
              <a:rPr lang="en-US" altLang="ja-JP" sz="2000" u="none" dirty="0" smtClean="0">
                <a:latin typeface="+mn-lt"/>
              </a:rPr>
            </a:br>
            <a:r>
              <a:rPr lang="en-US" altLang="ja-JP" sz="2000" u="none" dirty="0" smtClean="0">
                <a:latin typeface="+mn-lt"/>
              </a:rPr>
              <a:t> </a:t>
            </a:r>
            <a:r>
              <a:rPr lang="en-US" altLang="ja-JP" u="none" dirty="0" smtClean="0">
                <a:latin typeface="+mn-lt"/>
              </a:rPr>
              <a:t>     16000 to 192.168.0.102:16000</a:t>
            </a:r>
            <a:br>
              <a:rPr lang="en-US" altLang="ja-JP" u="none" dirty="0" smtClean="0">
                <a:latin typeface="+mn-lt"/>
              </a:rPr>
            </a:br>
            <a:r>
              <a:rPr lang="en-US" altLang="ja-JP" u="none" dirty="0" smtClean="0">
                <a:latin typeface="+mn-lt"/>
              </a:rPr>
              <a:t>      16001 to 192.168.0.102:16001</a:t>
            </a:r>
            <a:br>
              <a:rPr lang="en-US" altLang="ja-JP" u="none" dirty="0" smtClean="0">
                <a:latin typeface="+mn-lt"/>
              </a:rPr>
            </a:br>
            <a:r>
              <a:rPr lang="en-US" altLang="ja-JP" u="none" dirty="0" smtClean="0">
                <a:latin typeface="+mn-lt"/>
              </a:rPr>
              <a:t>               :</a:t>
            </a:r>
            <a:br>
              <a:rPr lang="en-US" altLang="ja-JP" u="none" dirty="0" smtClean="0">
                <a:latin typeface="+mn-lt"/>
              </a:rPr>
            </a:br>
            <a:r>
              <a:rPr lang="en-US" altLang="ja-JP" u="none" dirty="0" smtClean="0">
                <a:latin typeface="+mn-lt"/>
              </a:rPr>
              <a:t>      16511 to 192.168.0.102:16511</a:t>
            </a:r>
            <a:br>
              <a:rPr lang="en-US" altLang="ja-JP" u="none" dirty="0" smtClean="0">
                <a:latin typeface="+mn-lt"/>
              </a:rPr>
            </a:br>
            <a:r>
              <a:rPr lang="en-US" altLang="ja-JP" sz="2000" u="none" dirty="0" smtClean="0">
                <a:latin typeface="+mn-lt"/>
              </a:rPr>
              <a:t/>
            </a:r>
            <a:br>
              <a:rPr lang="en-US" altLang="ja-JP" sz="2000" u="none" dirty="0" smtClean="0">
                <a:latin typeface="+mn-lt"/>
              </a:rPr>
            </a:br>
            <a:r>
              <a:rPr lang="en-US" altLang="ja-JP" sz="2000" u="none" dirty="0" smtClean="0">
                <a:latin typeface="+mn-lt"/>
              </a:rPr>
              <a:t>- If router </a:t>
            </a:r>
            <a:r>
              <a:rPr lang="en-US" altLang="ja-JP" sz="2000" u="none" dirty="0">
                <a:latin typeface="+mn-lt"/>
              </a:rPr>
              <a:t>has "</a:t>
            </a:r>
            <a:r>
              <a:rPr lang="en-US" altLang="ja-JP" sz="2000" u="none" dirty="0">
                <a:solidFill>
                  <a:srgbClr val="FF0000"/>
                </a:solidFill>
                <a:latin typeface="+mn-lt"/>
              </a:rPr>
              <a:t>SIP ALG</a:t>
            </a:r>
            <a:r>
              <a:rPr lang="en-US" altLang="ja-JP" sz="2000" u="none" dirty="0">
                <a:latin typeface="+mn-lt"/>
              </a:rPr>
              <a:t>" </a:t>
            </a:r>
            <a:r>
              <a:rPr lang="en-US" altLang="ja-JP" sz="2000" u="none" dirty="0" smtClean="0">
                <a:latin typeface="+mn-lt"/>
              </a:rPr>
              <a:t>feature, </a:t>
            </a:r>
            <a:r>
              <a:rPr lang="en-US" altLang="ja-JP" sz="2000" u="none" dirty="0">
                <a:latin typeface="+mn-lt"/>
              </a:rPr>
              <a:t>this feature </a:t>
            </a:r>
            <a:r>
              <a:rPr lang="en-US" altLang="ja-JP" sz="2000" u="none" dirty="0" smtClean="0">
                <a:solidFill>
                  <a:srgbClr val="FF0000"/>
                </a:solidFill>
                <a:latin typeface="+mn-lt"/>
              </a:rPr>
              <a:t>should</a:t>
            </a:r>
            <a:br>
              <a:rPr lang="en-US" altLang="ja-JP" sz="2000" u="none" dirty="0" smtClean="0">
                <a:solidFill>
                  <a:srgbClr val="FF0000"/>
                </a:solidFill>
                <a:latin typeface="+mn-lt"/>
              </a:rPr>
            </a:br>
            <a:r>
              <a:rPr lang="en-US" altLang="ja-JP" sz="2000" u="none" dirty="0" smtClean="0">
                <a:solidFill>
                  <a:srgbClr val="FF0000"/>
                </a:solidFill>
                <a:latin typeface="+mn-lt"/>
              </a:rPr>
              <a:t>  </a:t>
            </a:r>
            <a:r>
              <a:rPr lang="en-US" altLang="ja-JP" sz="2000" u="none" dirty="0">
                <a:solidFill>
                  <a:srgbClr val="FF0000"/>
                </a:solidFill>
                <a:latin typeface="+mn-lt"/>
              </a:rPr>
              <a:t>be disabled </a:t>
            </a:r>
            <a:r>
              <a:rPr lang="en-US" altLang="ja-JP" sz="2000" u="none" dirty="0" smtClean="0">
                <a:latin typeface="+mn-lt"/>
              </a:rPr>
              <a:t>by </a:t>
            </a:r>
            <a:r>
              <a:rPr lang="en-US" altLang="ja-JP" sz="2000" u="none" dirty="0">
                <a:latin typeface="+mn-lt"/>
              </a:rPr>
              <a:t>programming</a:t>
            </a:r>
            <a:r>
              <a:rPr lang="en-US" altLang="ja-JP" sz="2000" u="none" dirty="0" smtClean="0">
                <a:latin typeface="+mn-lt"/>
              </a:rPr>
              <a:t>.</a:t>
            </a:r>
            <a:endParaRPr lang="ja-JP" altLang="en-US" sz="2000" u="none" dirty="0">
              <a:latin typeface="+mn-lt"/>
            </a:endParaRP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6642100" y="4183599"/>
            <a:ext cx="2057400" cy="40011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r>
              <a:rPr lang="en-US" altLang="ja-JP" sz="2000" u="none" dirty="0" smtClean="0">
                <a:solidFill>
                  <a:srgbClr val="FF0000"/>
                </a:solidFill>
                <a:latin typeface="+mn-lt"/>
              </a:rPr>
              <a:t>!!! Important !!!</a:t>
            </a:r>
            <a:endParaRPr lang="ja-JP" altLang="en-US" sz="2000" u="none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431374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7438" name="Rectangle 8"/>
          <p:cNvSpPr>
            <a:spLocks noChangeArrowheads="1"/>
          </p:cNvSpPr>
          <p:nvPr/>
        </p:nvSpPr>
        <p:spPr bwMode="auto">
          <a:xfrm>
            <a:off x="0" y="7620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eaLnBrk="1" hangingPunct="1">
              <a:buSzPct val="100000"/>
            </a:pPr>
            <a:r>
              <a:rPr lang="en-US" altLang="ja-JP" sz="2800" b="1" u="none" dirty="0" smtClean="0">
                <a:solidFill>
                  <a:schemeClr val="bg1"/>
                </a:solidFill>
                <a:latin typeface="Arial" charset="0"/>
                <a:sym typeface="ＭＳ Ｐゴシック" pitchFamily="50" charset="-128"/>
              </a:rPr>
              <a:t>47. Condition for External Router</a:t>
            </a:r>
            <a:endParaRPr lang="en-US" altLang="ja-JP" sz="2800" b="1" u="none" dirty="0">
              <a:solidFill>
                <a:schemeClr val="bg1"/>
              </a:solidFill>
              <a:latin typeface="Arial" charset="0"/>
              <a:sym typeface="ＭＳ Ｐゴシック" pitchFamily="50" charset="-128"/>
            </a:endParaRP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450850" y="792163"/>
            <a:ext cx="8045450" cy="707886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l"/>
            <a:r>
              <a:rPr lang="en-US" altLang="ja-JP" sz="2000" u="none" dirty="0" smtClean="0">
                <a:latin typeface="+mn-lt"/>
              </a:rPr>
              <a:t>- If router does not support port convert such as “15060 to 5060”,</a:t>
            </a:r>
          </a:p>
          <a:p>
            <a:pPr algn="l"/>
            <a:r>
              <a:rPr lang="en-US" altLang="ja-JP" sz="2000" u="none" dirty="0" smtClean="0">
                <a:latin typeface="+mn-lt"/>
              </a:rPr>
              <a:t>  program “15060” as SIP UDP port to PBX.</a:t>
            </a:r>
            <a:endParaRPr lang="ja-JP" altLang="en-US" sz="2000" u="none" dirty="0">
              <a:latin typeface="+mn-lt"/>
            </a:endParaRP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6680200" y="2672299"/>
            <a:ext cx="2057400" cy="40011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r>
              <a:rPr lang="en-US" altLang="ja-JP" sz="2000" u="none" dirty="0" smtClean="0">
                <a:solidFill>
                  <a:srgbClr val="FF0000"/>
                </a:solidFill>
                <a:latin typeface="+mn-lt"/>
              </a:rPr>
              <a:t>!!! Important !!!</a:t>
            </a:r>
            <a:endParaRPr lang="ja-JP" altLang="en-US" sz="2000" u="none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760875"/>
            <a:ext cx="79629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70"/>
          <p:cNvSpPr>
            <a:spLocks noChangeArrowheads="1"/>
          </p:cNvSpPr>
          <p:nvPr/>
        </p:nvSpPr>
        <p:spPr bwMode="auto">
          <a:xfrm>
            <a:off x="6438901" y="3094377"/>
            <a:ext cx="1269999" cy="279399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ja-JP" altLang="en-US"/>
          </a:p>
        </p:txBody>
      </p:sp>
      <p:sp>
        <p:nvSpPr>
          <p:cNvPr id="8" name="Rectangle 65"/>
          <p:cNvSpPr>
            <a:spLocks noChangeArrowheads="1"/>
          </p:cNvSpPr>
          <p:nvPr/>
        </p:nvSpPr>
        <p:spPr bwMode="auto">
          <a:xfrm>
            <a:off x="2371725" y="4899025"/>
            <a:ext cx="131921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altLang="ja-JP" dirty="0">
                <a:solidFill>
                  <a:srgbClr val="3333FF"/>
                </a:solidFill>
              </a:rPr>
              <a:t>192.168.0.1</a:t>
            </a:r>
            <a:endParaRPr lang="ja-JP" altLang="en-US" dirty="0">
              <a:solidFill>
                <a:srgbClr val="3333FF"/>
              </a:solidFill>
            </a:endParaRPr>
          </a:p>
        </p:txBody>
      </p:sp>
      <p:sp>
        <p:nvSpPr>
          <p:cNvPr id="9" name="Line 23"/>
          <p:cNvSpPr>
            <a:spLocks noChangeShapeType="1"/>
          </p:cNvSpPr>
          <p:nvPr/>
        </p:nvSpPr>
        <p:spPr bwMode="auto">
          <a:xfrm flipH="1" flipV="1">
            <a:off x="5245100" y="4535488"/>
            <a:ext cx="1816100" cy="179387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sp>
        <p:nvSpPr>
          <p:cNvPr id="10" name="Line 45"/>
          <p:cNvSpPr>
            <a:spLocks noChangeShapeType="1"/>
          </p:cNvSpPr>
          <p:nvPr/>
        </p:nvSpPr>
        <p:spPr bwMode="auto">
          <a:xfrm flipV="1">
            <a:off x="7062788" y="4702175"/>
            <a:ext cx="0" cy="674688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pic>
        <p:nvPicPr>
          <p:cNvPr id="11" name="Picture 66" descr="MC900432567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988" y="4033838"/>
            <a:ext cx="1282700" cy="128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466725" y="3829050"/>
            <a:ext cx="4013200" cy="2555875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ja-JP" dirty="0" smtClean="0">
                <a:solidFill>
                  <a:srgbClr val="3333FF"/>
                </a:solidFill>
              </a:rPr>
              <a:t>Local</a:t>
            </a:r>
            <a:r>
              <a:rPr lang="en-US" altLang="ja-JP" dirty="0" smtClean="0"/>
              <a:t> </a:t>
            </a:r>
            <a:r>
              <a:rPr lang="en-US" altLang="ja-JP" dirty="0"/>
              <a:t>Office</a:t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13" name="Line 398"/>
          <p:cNvSpPr>
            <a:spLocks noChangeShapeType="1"/>
          </p:cNvSpPr>
          <p:nvPr/>
        </p:nvSpPr>
        <p:spPr bwMode="auto">
          <a:xfrm>
            <a:off x="6975475" y="37576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14" name="Line 401"/>
          <p:cNvSpPr>
            <a:spLocks noChangeShapeType="1"/>
          </p:cNvSpPr>
          <p:nvPr/>
        </p:nvSpPr>
        <p:spPr bwMode="auto">
          <a:xfrm>
            <a:off x="6975475" y="37576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15" name="Line 398"/>
          <p:cNvSpPr>
            <a:spLocks noChangeShapeType="1"/>
          </p:cNvSpPr>
          <p:nvPr/>
        </p:nvSpPr>
        <p:spPr bwMode="auto">
          <a:xfrm>
            <a:off x="7083425" y="36560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16" name="Line 401"/>
          <p:cNvSpPr>
            <a:spLocks noChangeShapeType="1"/>
          </p:cNvSpPr>
          <p:nvPr/>
        </p:nvSpPr>
        <p:spPr bwMode="auto">
          <a:xfrm>
            <a:off x="7083425" y="36560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17" name="Line 12"/>
          <p:cNvSpPr>
            <a:spLocks noChangeShapeType="1"/>
          </p:cNvSpPr>
          <p:nvPr/>
        </p:nvSpPr>
        <p:spPr bwMode="auto">
          <a:xfrm flipH="1">
            <a:off x="1617663" y="4313238"/>
            <a:ext cx="0" cy="963612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sp>
        <p:nvSpPr>
          <p:cNvPr id="18" name="Line 13"/>
          <p:cNvSpPr>
            <a:spLocks noChangeShapeType="1"/>
          </p:cNvSpPr>
          <p:nvPr/>
        </p:nvSpPr>
        <p:spPr bwMode="auto">
          <a:xfrm flipH="1" flipV="1">
            <a:off x="725488" y="5273675"/>
            <a:ext cx="3238500" cy="1588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sp>
        <p:nvSpPr>
          <p:cNvPr id="19" name="Line 14"/>
          <p:cNvSpPr>
            <a:spLocks noChangeShapeType="1"/>
          </p:cNvSpPr>
          <p:nvPr/>
        </p:nvSpPr>
        <p:spPr bwMode="auto">
          <a:xfrm flipH="1">
            <a:off x="1011238" y="5268913"/>
            <a:ext cx="0" cy="468312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sp>
        <p:nvSpPr>
          <p:cNvPr id="20" name="Line 15"/>
          <p:cNvSpPr>
            <a:spLocks noChangeShapeType="1"/>
          </p:cNvSpPr>
          <p:nvPr/>
        </p:nvSpPr>
        <p:spPr bwMode="auto">
          <a:xfrm flipH="1">
            <a:off x="2232025" y="5270500"/>
            <a:ext cx="0" cy="468313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pic>
        <p:nvPicPr>
          <p:cNvPr id="21" name="Picture 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225" y="5486400"/>
            <a:ext cx="64770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" name="Picture 14" descr="1U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3" y="4283075"/>
            <a:ext cx="11334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Line 19"/>
          <p:cNvSpPr>
            <a:spLocks noChangeShapeType="1"/>
          </p:cNvSpPr>
          <p:nvPr/>
        </p:nvSpPr>
        <p:spPr bwMode="auto">
          <a:xfrm flipH="1">
            <a:off x="3625850" y="4582319"/>
            <a:ext cx="6350" cy="696120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ja-JP" altLang="en-US" dirty="0"/>
          </a:p>
        </p:txBody>
      </p:sp>
      <p:sp>
        <p:nvSpPr>
          <p:cNvPr id="24" name="Line 20"/>
          <p:cNvSpPr>
            <a:spLocks noChangeShapeType="1"/>
          </p:cNvSpPr>
          <p:nvPr/>
        </p:nvSpPr>
        <p:spPr bwMode="auto">
          <a:xfrm flipH="1">
            <a:off x="3551238" y="4595813"/>
            <a:ext cx="1244600" cy="227012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sp>
        <p:nvSpPr>
          <p:cNvPr id="25" name="Rectangle 22"/>
          <p:cNvSpPr>
            <a:spLocks noChangeArrowheads="1"/>
          </p:cNvSpPr>
          <p:nvPr/>
        </p:nvSpPr>
        <p:spPr bwMode="auto">
          <a:xfrm>
            <a:off x="1695450" y="4956175"/>
            <a:ext cx="647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ja-JP" dirty="0"/>
              <a:t>LAN</a:t>
            </a:r>
            <a:endParaRPr lang="ja-JP" altLang="en-US" dirty="0"/>
          </a:p>
        </p:txBody>
      </p:sp>
      <p:sp>
        <p:nvSpPr>
          <p:cNvPr id="26" name="Line 34"/>
          <p:cNvSpPr>
            <a:spLocks noChangeShapeType="1"/>
          </p:cNvSpPr>
          <p:nvPr/>
        </p:nvSpPr>
        <p:spPr bwMode="auto">
          <a:xfrm flipH="1" flipV="1">
            <a:off x="5768975" y="5351463"/>
            <a:ext cx="2006600" cy="1587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sp>
        <p:nvSpPr>
          <p:cNvPr id="27" name="Line 35"/>
          <p:cNvSpPr>
            <a:spLocks noChangeShapeType="1"/>
          </p:cNvSpPr>
          <p:nvPr/>
        </p:nvSpPr>
        <p:spPr bwMode="auto">
          <a:xfrm flipH="1">
            <a:off x="6397625" y="5334000"/>
            <a:ext cx="0" cy="468313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sp>
        <p:nvSpPr>
          <p:cNvPr id="28" name="Line 37"/>
          <p:cNvSpPr>
            <a:spLocks noChangeShapeType="1"/>
          </p:cNvSpPr>
          <p:nvPr/>
        </p:nvSpPr>
        <p:spPr bwMode="auto">
          <a:xfrm flipH="1">
            <a:off x="7208838" y="5345113"/>
            <a:ext cx="0" cy="468312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pic>
        <p:nvPicPr>
          <p:cNvPr id="29" name="Picture 3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113" y="5576888"/>
            <a:ext cx="64770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" name="Picture 4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50" y="5427663"/>
            <a:ext cx="760413" cy="55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43"/>
          <p:cNvSpPr>
            <a:spLocks noChangeArrowheads="1"/>
          </p:cNvSpPr>
          <p:nvPr/>
        </p:nvSpPr>
        <p:spPr bwMode="auto">
          <a:xfrm>
            <a:off x="5888038" y="4868863"/>
            <a:ext cx="647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ja-JP" dirty="0"/>
              <a:t>LAN</a:t>
            </a:r>
            <a:endParaRPr lang="ja-JP" altLang="en-US" dirty="0"/>
          </a:p>
        </p:txBody>
      </p:sp>
      <p:sp>
        <p:nvSpPr>
          <p:cNvPr id="32" name="Rectangle 47"/>
          <p:cNvSpPr>
            <a:spLocks noChangeArrowheads="1"/>
          </p:cNvSpPr>
          <p:nvPr/>
        </p:nvSpPr>
        <p:spPr bwMode="auto">
          <a:xfrm>
            <a:off x="5530850" y="4041775"/>
            <a:ext cx="13843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ja-JP" dirty="0"/>
              <a:t>WAN</a:t>
            </a:r>
            <a:br>
              <a:rPr lang="en-US" altLang="ja-JP" dirty="0"/>
            </a:br>
            <a:r>
              <a:rPr lang="en-US" altLang="ja-JP" dirty="0"/>
              <a:t>22.33.44.55</a:t>
            </a:r>
            <a:endParaRPr lang="ja-JP" altLang="en-US" dirty="0"/>
          </a:p>
        </p:txBody>
      </p:sp>
      <p:sp>
        <p:nvSpPr>
          <p:cNvPr id="33" name="Rectangle 48"/>
          <p:cNvSpPr>
            <a:spLocks noChangeArrowheads="1"/>
          </p:cNvSpPr>
          <p:nvPr/>
        </p:nvSpPr>
        <p:spPr bwMode="auto">
          <a:xfrm>
            <a:off x="455613" y="4579938"/>
            <a:ext cx="1206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altLang="ja-JP" sz="1200" dirty="0"/>
              <a:t>192.168.0.101</a:t>
            </a:r>
            <a:br>
              <a:rPr lang="en-US" altLang="ja-JP" sz="1200" dirty="0"/>
            </a:br>
            <a:r>
              <a:rPr lang="en-US" altLang="ja-JP" sz="1200" dirty="0"/>
              <a:t>Port : </a:t>
            </a:r>
            <a:r>
              <a:rPr lang="en-US" altLang="ja-JP" sz="1200" dirty="0" smtClean="0">
                <a:solidFill>
                  <a:srgbClr val="FF0000"/>
                </a:solidFill>
              </a:rPr>
              <a:t>15060</a:t>
            </a:r>
            <a:endParaRPr lang="ja-JP" altLang="en-US" sz="1200" dirty="0">
              <a:solidFill>
                <a:srgbClr val="FF0000"/>
              </a:solidFill>
            </a:endParaRPr>
          </a:p>
        </p:txBody>
      </p:sp>
      <p:sp>
        <p:nvSpPr>
          <p:cNvPr id="34" name="Rectangle 52"/>
          <p:cNvSpPr>
            <a:spLocks noChangeArrowheads="1"/>
          </p:cNvSpPr>
          <p:nvPr/>
        </p:nvSpPr>
        <p:spPr bwMode="auto">
          <a:xfrm>
            <a:off x="3217863" y="3836988"/>
            <a:ext cx="13843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ja-JP" dirty="0"/>
              <a:t>WAN</a:t>
            </a:r>
            <a:br>
              <a:rPr lang="en-US" altLang="ja-JP" dirty="0"/>
            </a:br>
            <a:r>
              <a:rPr lang="en-US" altLang="ja-JP" dirty="0" smtClean="0">
                <a:solidFill>
                  <a:srgbClr val="3333FF"/>
                </a:solidFill>
              </a:rPr>
              <a:t>11.22.33.44</a:t>
            </a:r>
            <a:r>
              <a:rPr lang="en-US" altLang="ja-JP" sz="1200" dirty="0" smtClean="0">
                <a:solidFill>
                  <a:srgbClr val="3333FF"/>
                </a:solidFill>
              </a:rPr>
              <a:t/>
            </a:r>
            <a:br>
              <a:rPr lang="en-US" altLang="ja-JP" sz="1200" dirty="0" smtClean="0">
                <a:solidFill>
                  <a:srgbClr val="3333FF"/>
                </a:solidFill>
              </a:rPr>
            </a:br>
            <a:r>
              <a:rPr lang="en-US" altLang="ja-JP" sz="1200" dirty="0" smtClean="0">
                <a:solidFill>
                  <a:srgbClr val="3333FF"/>
                </a:solidFill>
              </a:rPr>
              <a:t>   </a:t>
            </a:r>
            <a:r>
              <a:rPr lang="en-US" altLang="ja-JP" sz="1200" dirty="0" smtClean="0"/>
              <a:t>Port : </a:t>
            </a:r>
            <a:r>
              <a:rPr lang="en-US" altLang="ja-JP" sz="1200" dirty="0" smtClean="0">
                <a:solidFill>
                  <a:srgbClr val="3333FF"/>
                </a:solidFill>
              </a:rPr>
              <a:t>15060</a:t>
            </a:r>
            <a:endParaRPr lang="ja-JP" altLang="en-US" sz="1200" dirty="0">
              <a:solidFill>
                <a:srgbClr val="3333FF"/>
              </a:solidFill>
            </a:endParaRPr>
          </a:p>
        </p:txBody>
      </p:sp>
      <p:sp>
        <p:nvSpPr>
          <p:cNvPr id="35" name="Line 56"/>
          <p:cNvSpPr>
            <a:spLocks noChangeShapeType="1"/>
          </p:cNvSpPr>
          <p:nvPr/>
        </p:nvSpPr>
        <p:spPr bwMode="auto">
          <a:xfrm>
            <a:off x="4173538" y="4572001"/>
            <a:ext cx="1757362" cy="1295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6" name="Rectangle 57"/>
          <p:cNvSpPr>
            <a:spLocks noChangeArrowheads="1"/>
          </p:cNvSpPr>
          <p:nvPr/>
        </p:nvSpPr>
        <p:spPr bwMode="auto">
          <a:xfrm>
            <a:off x="584200" y="5864225"/>
            <a:ext cx="1397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ja-JP" sz="1200" dirty="0" smtClean="0"/>
              <a:t>Ext 101</a:t>
            </a:r>
            <a:br>
              <a:rPr lang="en-US" altLang="ja-JP" sz="1200" dirty="0" smtClean="0"/>
            </a:br>
            <a:r>
              <a:rPr lang="en-US" altLang="ja-JP" sz="1200" dirty="0" smtClean="0"/>
              <a:t>192.168.0.201</a:t>
            </a:r>
            <a:endParaRPr lang="ja-JP" altLang="en-US" sz="1200" dirty="0"/>
          </a:p>
        </p:txBody>
      </p:sp>
      <p:sp>
        <p:nvSpPr>
          <p:cNvPr id="37" name="Line 59"/>
          <p:cNvSpPr>
            <a:spLocks noChangeShapeType="1"/>
          </p:cNvSpPr>
          <p:nvPr/>
        </p:nvSpPr>
        <p:spPr bwMode="auto">
          <a:xfrm flipV="1">
            <a:off x="1641474" y="4464050"/>
            <a:ext cx="1711325" cy="3270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38" name="Picture 21" descr="MC900223530[1]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838" y="4532313"/>
            <a:ext cx="968375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Line 67"/>
          <p:cNvSpPr>
            <a:spLocks noChangeShapeType="1"/>
          </p:cNvSpPr>
          <p:nvPr/>
        </p:nvSpPr>
        <p:spPr bwMode="auto">
          <a:xfrm flipH="1">
            <a:off x="1185863" y="4995863"/>
            <a:ext cx="152400" cy="4905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40" name="Group 24"/>
          <p:cNvGrpSpPr>
            <a:grpSpLocks/>
          </p:cNvGrpSpPr>
          <p:nvPr/>
        </p:nvGrpSpPr>
        <p:grpSpPr bwMode="auto">
          <a:xfrm>
            <a:off x="4562475" y="4303713"/>
            <a:ext cx="935038" cy="550862"/>
            <a:chOff x="2290" y="1480"/>
            <a:chExt cx="589" cy="347"/>
          </a:xfrm>
        </p:grpSpPr>
        <p:grpSp>
          <p:nvGrpSpPr>
            <p:cNvPr id="41" name="Group 25"/>
            <p:cNvGrpSpPr>
              <a:grpSpLocks/>
            </p:cNvGrpSpPr>
            <p:nvPr/>
          </p:nvGrpSpPr>
          <p:grpSpPr bwMode="auto">
            <a:xfrm>
              <a:off x="2381" y="1480"/>
              <a:ext cx="409" cy="347"/>
              <a:chOff x="2336" y="1557"/>
              <a:chExt cx="484" cy="347"/>
            </a:xfrm>
          </p:grpSpPr>
          <p:sp>
            <p:nvSpPr>
              <p:cNvPr id="43" name="Oval 26"/>
              <p:cNvSpPr>
                <a:spLocks noChangeArrowheads="1"/>
              </p:cNvSpPr>
              <p:nvPr/>
            </p:nvSpPr>
            <p:spPr bwMode="auto">
              <a:xfrm>
                <a:off x="2336" y="1658"/>
                <a:ext cx="199" cy="14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44" name="Oval 27"/>
              <p:cNvSpPr>
                <a:spLocks noChangeArrowheads="1"/>
              </p:cNvSpPr>
              <p:nvPr/>
            </p:nvSpPr>
            <p:spPr bwMode="auto">
              <a:xfrm>
                <a:off x="2421" y="1572"/>
                <a:ext cx="200" cy="14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45" name="Oval 28"/>
              <p:cNvSpPr>
                <a:spLocks noChangeArrowheads="1"/>
              </p:cNvSpPr>
              <p:nvPr/>
            </p:nvSpPr>
            <p:spPr bwMode="auto">
              <a:xfrm>
                <a:off x="2543" y="1557"/>
                <a:ext cx="201" cy="14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46" name="Oval 29"/>
              <p:cNvSpPr>
                <a:spLocks noChangeArrowheads="1"/>
              </p:cNvSpPr>
              <p:nvPr/>
            </p:nvSpPr>
            <p:spPr bwMode="auto">
              <a:xfrm>
                <a:off x="2385" y="1755"/>
                <a:ext cx="200" cy="14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47" name="Oval 30"/>
              <p:cNvSpPr>
                <a:spLocks noChangeArrowheads="1"/>
              </p:cNvSpPr>
              <p:nvPr/>
            </p:nvSpPr>
            <p:spPr bwMode="auto">
              <a:xfrm>
                <a:off x="2527" y="1755"/>
                <a:ext cx="199" cy="14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48" name="Oval 31"/>
              <p:cNvSpPr>
                <a:spLocks noChangeArrowheads="1"/>
              </p:cNvSpPr>
              <p:nvPr/>
            </p:nvSpPr>
            <p:spPr bwMode="auto">
              <a:xfrm>
                <a:off x="2467" y="1643"/>
                <a:ext cx="200" cy="14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49" name="Oval 32"/>
              <p:cNvSpPr>
                <a:spLocks noChangeArrowheads="1"/>
              </p:cNvSpPr>
              <p:nvPr/>
            </p:nvSpPr>
            <p:spPr bwMode="auto">
              <a:xfrm>
                <a:off x="2621" y="1643"/>
                <a:ext cx="199" cy="14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42" name="Text Box 33"/>
            <p:cNvSpPr txBox="1">
              <a:spLocks noChangeArrowheads="1"/>
            </p:cNvSpPr>
            <p:nvPr/>
          </p:nvSpPr>
          <p:spPr bwMode="auto">
            <a:xfrm>
              <a:off x="2290" y="1525"/>
              <a:ext cx="58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kumimoji="0" lang="en-US" altLang="ja-JP" sz="1000" b="1">
                  <a:latin typeface="Times New Roman" pitchFamily="18" charset="0"/>
                </a:rPr>
                <a:t>Internet</a:t>
              </a:r>
            </a:p>
          </p:txBody>
        </p:sp>
      </p:grpSp>
      <p:sp>
        <p:nvSpPr>
          <p:cNvPr id="50" name="Rectangle 68"/>
          <p:cNvSpPr>
            <a:spLocks noChangeArrowheads="1"/>
          </p:cNvSpPr>
          <p:nvPr/>
        </p:nvSpPr>
        <p:spPr bwMode="auto">
          <a:xfrm>
            <a:off x="5754688" y="5903913"/>
            <a:ext cx="1397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ja-JP" sz="1200" dirty="0" smtClean="0"/>
              <a:t>Ext 102</a:t>
            </a:r>
            <a:br>
              <a:rPr lang="en-US" altLang="ja-JP" sz="1200" dirty="0" smtClean="0"/>
            </a:br>
            <a:r>
              <a:rPr lang="en-US" altLang="ja-JP" sz="1200" dirty="0" smtClean="0"/>
              <a:t>192.168.1.201</a:t>
            </a:r>
            <a:endParaRPr lang="ja-JP" altLang="en-US" sz="1200" dirty="0"/>
          </a:p>
        </p:txBody>
      </p:sp>
      <p:sp>
        <p:nvSpPr>
          <p:cNvPr id="51" name="Line 69"/>
          <p:cNvSpPr>
            <a:spLocks noChangeShapeType="1"/>
          </p:cNvSpPr>
          <p:nvPr/>
        </p:nvSpPr>
        <p:spPr bwMode="auto">
          <a:xfrm flipH="1">
            <a:off x="7681913" y="4483100"/>
            <a:ext cx="258762" cy="360363"/>
          </a:xfrm>
          <a:prstGeom prst="line">
            <a:avLst/>
          </a:prstGeom>
          <a:noFill/>
          <a:ln w="349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52" name="Line 70"/>
          <p:cNvSpPr>
            <a:spLocks noChangeShapeType="1"/>
          </p:cNvSpPr>
          <p:nvPr/>
        </p:nvSpPr>
        <p:spPr bwMode="auto">
          <a:xfrm flipH="1">
            <a:off x="7694613" y="4732338"/>
            <a:ext cx="287337" cy="111125"/>
          </a:xfrm>
          <a:prstGeom prst="line">
            <a:avLst/>
          </a:prstGeom>
          <a:noFill/>
          <a:ln w="349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53" name="Line 71"/>
          <p:cNvSpPr>
            <a:spLocks noChangeShapeType="1"/>
          </p:cNvSpPr>
          <p:nvPr/>
        </p:nvSpPr>
        <p:spPr bwMode="auto">
          <a:xfrm flipH="1">
            <a:off x="7747000" y="4733925"/>
            <a:ext cx="258763" cy="360363"/>
          </a:xfrm>
          <a:prstGeom prst="line">
            <a:avLst/>
          </a:prstGeom>
          <a:noFill/>
          <a:ln w="349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pic>
        <p:nvPicPr>
          <p:cNvPr id="54" name="Picture 7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838" y="4976813"/>
            <a:ext cx="382587" cy="73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Rectangle 68"/>
          <p:cNvSpPr>
            <a:spLocks noChangeArrowheads="1"/>
          </p:cNvSpPr>
          <p:nvPr/>
        </p:nvSpPr>
        <p:spPr bwMode="auto">
          <a:xfrm>
            <a:off x="7807325" y="5735638"/>
            <a:ext cx="86201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ja-JP" sz="1200" dirty="0" smtClean="0"/>
              <a:t>Ext 103</a:t>
            </a:r>
            <a:endParaRPr lang="ja-JP" altLang="en-US" sz="1200" dirty="0"/>
          </a:p>
        </p:txBody>
      </p:sp>
      <p:pic>
        <p:nvPicPr>
          <p:cNvPr id="56" name="Picture 1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5387975"/>
            <a:ext cx="760413" cy="55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Rectangle 3"/>
          <p:cNvSpPr>
            <a:spLocks noChangeArrowheads="1"/>
          </p:cNvSpPr>
          <p:nvPr/>
        </p:nvSpPr>
        <p:spPr bwMode="auto">
          <a:xfrm>
            <a:off x="5481638" y="3827463"/>
            <a:ext cx="3086100" cy="2555875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altLang="ja-JP" dirty="0">
                <a:solidFill>
                  <a:srgbClr val="0070C0"/>
                </a:solidFill>
              </a:rPr>
              <a:t>Remote</a:t>
            </a:r>
            <a:r>
              <a:rPr lang="en-US" altLang="ja-JP" dirty="0"/>
              <a:t> Office</a:t>
            </a:r>
            <a:br>
              <a:rPr lang="en-US" altLang="ja-JP" dirty="0"/>
            </a:br>
            <a:r>
              <a:rPr lang="en-US" altLang="ja-JP" dirty="0" smtClean="0"/>
              <a:t>or Mobile Internet 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58" name="Line 56"/>
          <p:cNvSpPr>
            <a:spLocks noChangeShapeType="1"/>
          </p:cNvSpPr>
          <p:nvPr/>
        </p:nvSpPr>
        <p:spPr bwMode="auto">
          <a:xfrm>
            <a:off x="6605587" y="1671559"/>
            <a:ext cx="714375" cy="142281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9" name="Rectangle 48"/>
          <p:cNvSpPr>
            <a:spLocks noChangeArrowheads="1"/>
          </p:cNvSpPr>
          <p:nvPr/>
        </p:nvSpPr>
        <p:spPr bwMode="auto">
          <a:xfrm>
            <a:off x="6002338" y="1271449"/>
            <a:ext cx="12065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2000" dirty="0" smtClean="0">
                <a:solidFill>
                  <a:srgbClr val="FF0000"/>
                </a:solidFill>
              </a:rPr>
              <a:t>15060</a:t>
            </a:r>
            <a:endParaRPr lang="ja-JP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8065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3298" name="Rectangle 2"/>
          <p:cNvSpPr>
            <a:spLocks noChangeArrowheads="1"/>
          </p:cNvSpPr>
          <p:nvPr/>
        </p:nvSpPr>
        <p:spPr bwMode="auto">
          <a:xfrm>
            <a:off x="542925" y="1385888"/>
            <a:ext cx="8067675" cy="346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r>
              <a:rPr lang="en-US" altLang="ja-JP" sz="4000" b="1" u="none" dirty="0">
                <a:solidFill>
                  <a:schemeClr val="bg1"/>
                </a:solidFill>
                <a:latin typeface="Arial" charset="0"/>
              </a:rPr>
              <a:t>Chapter </a:t>
            </a:r>
            <a:r>
              <a:rPr lang="en-US" altLang="ja-JP" sz="4000" b="1" u="none" dirty="0" smtClean="0">
                <a:solidFill>
                  <a:schemeClr val="bg1"/>
                </a:solidFill>
                <a:latin typeface="Arial" charset="0"/>
              </a:rPr>
              <a:t>5</a:t>
            </a:r>
            <a:r>
              <a:rPr lang="en-US" altLang="ja-JP" sz="4000" b="1" u="none" dirty="0">
                <a:solidFill>
                  <a:schemeClr val="bg1"/>
                </a:solidFill>
                <a:latin typeface="Arial" charset="0"/>
              </a:rPr>
              <a:t/>
            </a:r>
            <a:br>
              <a:rPr lang="en-US" altLang="ja-JP" sz="4000" b="1" u="none" dirty="0">
                <a:solidFill>
                  <a:schemeClr val="bg1"/>
                </a:solidFill>
                <a:latin typeface="Arial" charset="0"/>
              </a:rPr>
            </a:br>
            <a:r>
              <a:rPr lang="en-US" altLang="ja-JP" sz="4000" b="1" u="none" dirty="0" smtClean="0">
                <a:solidFill>
                  <a:schemeClr val="bg1"/>
                </a:solidFill>
                <a:latin typeface="Arial" charset="0"/>
              </a:rPr>
              <a:t>KX-NS1000 Built-in Router</a:t>
            </a:r>
            <a:endParaRPr lang="en-US" altLang="ja-JP" sz="4000" b="1" u="none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" name="Text Box 31"/>
          <p:cNvSpPr txBox="1">
            <a:spLocks noChangeArrowheads="1"/>
          </p:cNvSpPr>
          <p:nvPr/>
        </p:nvSpPr>
        <p:spPr bwMode="auto">
          <a:xfrm>
            <a:off x="1530350" y="4446528"/>
            <a:ext cx="6635750" cy="40011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ja-JP" sz="2000" u="none" dirty="0" smtClean="0">
                <a:latin typeface="Arial" charset="0"/>
              </a:rPr>
              <a:t>MRG feature can work with KX-NS1000 built-in router.</a:t>
            </a:r>
            <a:endParaRPr lang="ja-JP" altLang="en-US" sz="2000" u="none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111" name="Line 23"/>
          <p:cNvSpPr>
            <a:spLocks noChangeShapeType="1"/>
          </p:cNvSpPr>
          <p:nvPr/>
        </p:nvSpPr>
        <p:spPr bwMode="auto">
          <a:xfrm flipH="1" flipV="1">
            <a:off x="5245100" y="4535488"/>
            <a:ext cx="1816100" cy="179387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sp>
        <p:nvSpPr>
          <p:cNvPr id="1369133" name="Line 45"/>
          <p:cNvSpPr>
            <a:spLocks noChangeShapeType="1"/>
          </p:cNvSpPr>
          <p:nvPr/>
        </p:nvSpPr>
        <p:spPr bwMode="auto">
          <a:xfrm flipV="1">
            <a:off x="7062788" y="4702175"/>
            <a:ext cx="0" cy="674688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pic>
        <p:nvPicPr>
          <p:cNvPr id="1369154" name="Picture 66" descr="MC900432567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988" y="4033838"/>
            <a:ext cx="1282700" cy="128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9090" name="Rectangle 2"/>
          <p:cNvSpPr>
            <a:spLocks noChangeArrowheads="1"/>
          </p:cNvSpPr>
          <p:nvPr/>
        </p:nvSpPr>
        <p:spPr bwMode="auto">
          <a:xfrm>
            <a:off x="466725" y="3143250"/>
            <a:ext cx="4013200" cy="3293209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ja-JP" dirty="0" smtClean="0">
                <a:solidFill>
                  <a:srgbClr val="3333FF"/>
                </a:solidFill>
              </a:rPr>
              <a:t>Local</a:t>
            </a:r>
            <a:r>
              <a:rPr lang="en-US" altLang="ja-JP" dirty="0" smtClean="0"/>
              <a:t> Office</a:t>
            </a:r>
            <a:br>
              <a:rPr lang="en-US" altLang="ja-JP" dirty="0" smtClean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1369092" name="Line 356"/>
          <p:cNvSpPr>
            <a:spLocks noChangeShapeType="1"/>
          </p:cNvSpPr>
          <p:nvPr/>
        </p:nvSpPr>
        <p:spPr bwMode="auto">
          <a:xfrm>
            <a:off x="5438775" y="3921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1369093" name="Line 372"/>
          <p:cNvSpPr>
            <a:spLocks noChangeShapeType="1"/>
          </p:cNvSpPr>
          <p:nvPr/>
        </p:nvSpPr>
        <p:spPr bwMode="auto">
          <a:xfrm>
            <a:off x="6238875" y="6969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1369094" name="Line 375"/>
          <p:cNvSpPr>
            <a:spLocks noChangeShapeType="1"/>
          </p:cNvSpPr>
          <p:nvPr/>
        </p:nvSpPr>
        <p:spPr bwMode="auto">
          <a:xfrm>
            <a:off x="6238875" y="6969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1369095" name="Line 398"/>
          <p:cNvSpPr>
            <a:spLocks noChangeShapeType="1"/>
          </p:cNvSpPr>
          <p:nvPr/>
        </p:nvSpPr>
        <p:spPr bwMode="auto">
          <a:xfrm>
            <a:off x="6975475" y="37576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1369096" name="Line 401"/>
          <p:cNvSpPr>
            <a:spLocks noChangeShapeType="1"/>
          </p:cNvSpPr>
          <p:nvPr/>
        </p:nvSpPr>
        <p:spPr bwMode="auto">
          <a:xfrm>
            <a:off x="6975475" y="37576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1369097" name="Rectangle 8"/>
          <p:cNvSpPr>
            <a:spLocks noChangeArrowheads="1"/>
          </p:cNvSpPr>
          <p:nvPr/>
        </p:nvSpPr>
        <p:spPr bwMode="auto">
          <a:xfrm>
            <a:off x="0" y="7620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eaLnBrk="1" hangingPunct="1">
              <a:buSzPct val="100000"/>
            </a:pPr>
            <a:r>
              <a:rPr lang="en-US" altLang="ja-JP" sz="2800" b="1" u="none" dirty="0" smtClean="0">
                <a:solidFill>
                  <a:schemeClr val="bg1"/>
                </a:solidFill>
                <a:latin typeface="Arial" charset="0"/>
                <a:sym typeface="ＭＳ Ｐゴシック" pitchFamily="50" charset="-128"/>
              </a:rPr>
              <a:t>51. </a:t>
            </a:r>
            <a:r>
              <a:rPr lang="en-US" altLang="ja-JP" sz="2800" b="1" u="none" dirty="0">
                <a:solidFill>
                  <a:schemeClr val="bg1"/>
                </a:solidFill>
                <a:latin typeface="Arial" charset="0"/>
                <a:sym typeface="ＭＳ Ｐゴシック" pitchFamily="50" charset="-128"/>
              </a:rPr>
              <a:t>Concept of Programming</a:t>
            </a:r>
          </a:p>
        </p:txBody>
      </p:sp>
      <p:sp>
        <p:nvSpPr>
          <p:cNvPr id="1369098" name="Line 398"/>
          <p:cNvSpPr>
            <a:spLocks noChangeShapeType="1"/>
          </p:cNvSpPr>
          <p:nvPr/>
        </p:nvSpPr>
        <p:spPr bwMode="auto">
          <a:xfrm>
            <a:off x="7083425" y="36560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1369099" name="Line 401"/>
          <p:cNvSpPr>
            <a:spLocks noChangeShapeType="1"/>
          </p:cNvSpPr>
          <p:nvPr/>
        </p:nvSpPr>
        <p:spPr bwMode="auto">
          <a:xfrm>
            <a:off x="7083425" y="36560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1369100" name="Line 12"/>
          <p:cNvSpPr>
            <a:spLocks noChangeShapeType="1"/>
          </p:cNvSpPr>
          <p:nvPr/>
        </p:nvSpPr>
        <p:spPr bwMode="auto">
          <a:xfrm flipH="1">
            <a:off x="1617663" y="4313238"/>
            <a:ext cx="0" cy="963612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sp>
        <p:nvSpPr>
          <p:cNvPr id="1369101" name="Line 13"/>
          <p:cNvSpPr>
            <a:spLocks noChangeShapeType="1"/>
          </p:cNvSpPr>
          <p:nvPr/>
        </p:nvSpPr>
        <p:spPr bwMode="auto">
          <a:xfrm flipH="1" flipV="1">
            <a:off x="725488" y="5273675"/>
            <a:ext cx="3238500" cy="1588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sp>
        <p:nvSpPr>
          <p:cNvPr id="1369102" name="Line 14"/>
          <p:cNvSpPr>
            <a:spLocks noChangeShapeType="1"/>
          </p:cNvSpPr>
          <p:nvPr/>
        </p:nvSpPr>
        <p:spPr bwMode="auto">
          <a:xfrm flipH="1">
            <a:off x="1011238" y="5268913"/>
            <a:ext cx="0" cy="468312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sp>
        <p:nvSpPr>
          <p:cNvPr id="1369103" name="Line 15"/>
          <p:cNvSpPr>
            <a:spLocks noChangeShapeType="1"/>
          </p:cNvSpPr>
          <p:nvPr/>
        </p:nvSpPr>
        <p:spPr bwMode="auto">
          <a:xfrm flipH="1">
            <a:off x="2232025" y="5270500"/>
            <a:ext cx="0" cy="468313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pic>
        <p:nvPicPr>
          <p:cNvPr id="1369104" name="Picture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225" y="5486400"/>
            <a:ext cx="64770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69108" name="Line 20"/>
          <p:cNvSpPr>
            <a:spLocks noChangeShapeType="1"/>
          </p:cNvSpPr>
          <p:nvPr/>
        </p:nvSpPr>
        <p:spPr bwMode="auto">
          <a:xfrm flipH="1" flipV="1">
            <a:off x="3708399" y="4464049"/>
            <a:ext cx="1087437" cy="131763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ja-JP" altLang="en-US" dirty="0"/>
          </a:p>
        </p:txBody>
      </p:sp>
      <p:sp>
        <p:nvSpPr>
          <p:cNvPr id="1369110" name="Rectangle 22"/>
          <p:cNvSpPr>
            <a:spLocks noChangeArrowheads="1"/>
          </p:cNvSpPr>
          <p:nvPr/>
        </p:nvSpPr>
        <p:spPr bwMode="auto">
          <a:xfrm>
            <a:off x="1695450" y="4956175"/>
            <a:ext cx="647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ja-JP" dirty="0"/>
              <a:t>LAN</a:t>
            </a:r>
            <a:endParaRPr lang="ja-JP" altLang="en-US" dirty="0"/>
          </a:p>
        </p:txBody>
      </p:sp>
      <p:sp>
        <p:nvSpPr>
          <p:cNvPr id="1369122" name="Line 34"/>
          <p:cNvSpPr>
            <a:spLocks noChangeShapeType="1"/>
          </p:cNvSpPr>
          <p:nvPr/>
        </p:nvSpPr>
        <p:spPr bwMode="auto">
          <a:xfrm flipH="1" flipV="1">
            <a:off x="5768975" y="5351463"/>
            <a:ext cx="2006600" cy="1587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sp>
        <p:nvSpPr>
          <p:cNvPr id="1369123" name="Line 35"/>
          <p:cNvSpPr>
            <a:spLocks noChangeShapeType="1"/>
          </p:cNvSpPr>
          <p:nvPr/>
        </p:nvSpPr>
        <p:spPr bwMode="auto">
          <a:xfrm flipH="1">
            <a:off x="6397625" y="5334000"/>
            <a:ext cx="0" cy="468313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sp>
        <p:nvSpPr>
          <p:cNvPr id="1369125" name="Line 37"/>
          <p:cNvSpPr>
            <a:spLocks noChangeShapeType="1"/>
          </p:cNvSpPr>
          <p:nvPr/>
        </p:nvSpPr>
        <p:spPr bwMode="auto">
          <a:xfrm flipH="1">
            <a:off x="7208838" y="5345113"/>
            <a:ext cx="0" cy="468312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pic>
        <p:nvPicPr>
          <p:cNvPr id="1369126" name="Picture 3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113" y="5576888"/>
            <a:ext cx="64770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69129" name="Picture 4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50" y="5427663"/>
            <a:ext cx="760413" cy="55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9131" name="Rectangle 43"/>
          <p:cNvSpPr>
            <a:spLocks noChangeArrowheads="1"/>
          </p:cNvSpPr>
          <p:nvPr/>
        </p:nvSpPr>
        <p:spPr bwMode="auto">
          <a:xfrm>
            <a:off x="5888038" y="4868863"/>
            <a:ext cx="647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ja-JP" dirty="0"/>
              <a:t>LAN</a:t>
            </a:r>
            <a:endParaRPr lang="ja-JP" altLang="en-US" dirty="0"/>
          </a:p>
        </p:txBody>
      </p:sp>
      <p:sp>
        <p:nvSpPr>
          <p:cNvPr id="1369135" name="Rectangle 47"/>
          <p:cNvSpPr>
            <a:spLocks noChangeArrowheads="1"/>
          </p:cNvSpPr>
          <p:nvPr/>
        </p:nvSpPr>
        <p:spPr bwMode="auto">
          <a:xfrm>
            <a:off x="5530850" y="4041775"/>
            <a:ext cx="13843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ja-JP" dirty="0"/>
              <a:t>WAN</a:t>
            </a:r>
            <a:br>
              <a:rPr lang="en-US" altLang="ja-JP" dirty="0"/>
            </a:br>
            <a:r>
              <a:rPr lang="en-US" altLang="ja-JP" dirty="0"/>
              <a:t>22.33.44.55</a:t>
            </a:r>
            <a:endParaRPr lang="ja-JP" altLang="en-US" dirty="0"/>
          </a:p>
        </p:txBody>
      </p:sp>
      <p:sp>
        <p:nvSpPr>
          <p:cNvPr id="1369136" name="Rectangle 48"/>
          <p:cNvSpPr>
            <a:spLocks noChangeArrowheads="1"/>
          </p:cNvSpPr>
          <p:nvPr/>
        </p:nvSpPr>
        <p:spPr bwMode="auto">
          <a:xfrm>
            <a:off x="455613" y="4579938"/>
            <a:ext cx="1206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altLang="ja-JP" sz="1200" dirty="0">
                <a:solidFill>
                  <a:srgbClr val="3333FF"/>
                </a:solidFill>
              </a:rPr>
              <a:t>192.168.0.101</a:t>
            </a:r>
            <a:r>
              <a:rPr lang="en-US" altLang="ja-JP" sz="1200" dirty="0"/>
              <a:t/>
            </a:r>
            <a:br>
              <a:rPr lang="en-US" altLang="ja-JP" sz="1200" dirty="0"/>
            </a:br>
            <a:r>
              <a:rPr lang="en-US" altLang="ja-JP" sz="1200" dirty="0"/>
              <a:t>Port : </a:t>
            </a:r>
            <a:r>
              <a:rPr lang="en-US" altLang="ja-JP" sz="1200" dirty="0">
                <a:solidFill>
                  <a:srgbClr val="FF0000"/>
                </a:solidFill>
              </a:rPr>
              <a:t>5060</a:t>
            </a:r>
            <a:endParaRPr lang="ja-JP" altLang="en-US" sz="1200" dirty="0">
              <a:solidFill>
                <a:srgbClr val="FF0000"/>
              </a:solidFill>
            </a:endParaRPr>
          </a:p>
        </p:txBody>
      </p:sp>
      <p:sp>
        <p:nvSpPr>
          <p:cNvPr id="96" name="Text Box 31"/>
          <p:cNvSpPr txBox="1">
            <a:spLocks noChangeArrowheads="1"/>
          </p:cNvSpPr>
          <p:nvPr/>
        </p:nvSpPr>
        <p:spPr bwMode="auto">
          <a:xfrm>
            <a:off x="298450" y="779463"/>
            <a:ext cx="8528050" cy="224676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ja-JP" sz="2000" u="none" dirty="0" smtClean="0">
                <a:latin typeface="Arial" charset="0"/>
              </a:rPr>
              <a:t>Programming (1) and (3) are </a:t>
            </a:r>
            <a:r>
              <a:rPr lang="en-US" altLang="ja-JP" sz="2000" u="none" dirty="0">
                <a:latin typeface="Arial" charset="0"/>
              </a:rPr>
              <a:t>required </a:t>
            </a:r>
            <a:r>
              <a:rPr lang="en-US" altLang="ja-JP" sz="2000" u="none" dirty="0" smtClean="0">
                <a:latin typeface="Arial" charset="0"/>
              </a:rPr>
              <a:t>for remote </a:t>
            </a:r>
            <a:r>
              <a:rPr lang="en-US" altLang="ja-JP" sz="2000" u="none" dirty="0">
                <a:latin typeface="Arial" charset="0"/>
              </a:rPr>
              <a:t>connection.</a:t>
            </a:r>
            <a:br>
              <a:rPr lang="en-US" altLang="ja-JP" sz="2000" u="none" dirty="0">
                <a:latin typeface="Arial" charset="0"/>
              </a:rPr>
            </a:br>
            <a:r>
              <a:rPr lang="en-US" altLang="ja-JP" sz="2000" u="none" dirty="0" smtClean="0">
                <a:latin typeface="Arial" charset="0"/>
              </a:rPr>
              <a:t>(1) </a:t>
            </a:r>
            <a:r>
              <a:rPr lang="en-US" altLang="ja-JP" sz="2000" u="none" dirty="0">
                <a:latin typeface="Arial" charset="0"/>
              </a:rPr>
              <a:t>PBX has to know </a:t>
            </a:r>
            <a:r>
              <a:rPr lang="en-US" altLang="ja-JP" sz="2000" u="none" dirty="0" smtClean="0">
                <a:latin typeface="Arial" charset="0"/>
              </a:rPr>
              <a:t>global </a:t>
            </a:r>
            <a:r>
              <a:rPr lang="en-US" altLang="ja-JP" sz="2000" u="none" dirty="0">
                <a:latin typeface="Arial" charset="0"/>
              </a:rPr>
              <a:t>IP </a:t>
            </a:r>
            <a:r>
              <a:rPr lang="en-US" altLang="ja-JP" sz="2000" u="none" dirty="0" smtClean="0">
                <a:latin typeface="Arial" charset="0"/>
              </a:rPr>
              <a:t>address </a:t>
            </a:r>
            <a:r>
              <a:rPr lang="en-US" altLang="ja-JP" sz="2000" u="none" dirty="0">
                <a:latin typeface="Arial" charset="0"/>
              </a:rPr>
              <a:t>of </a:t>
            </a:r>
            <a:r>
              <a:rPr lang="en-US" altLang="ja-JP" sz="2000" u="none" dirty="0" smtClean="0">
                <a:latin typeface="Arial" charset="0"/>
              </a:rPr>
              <a:t>router.  </a:t>
            </a:r>
            <a:r>
              <a:rPr lang="en-US" altLang="ja-JP" sz="2000" u="none" dirty="0" smtClean="0">
                <a:solidFill>
                  <a:srgbClr val="3333FF"/>
                </a:solidFill>
                <a:latin typeface="Arial" charset="0"/>
              </a:rPr>
              <a:t>11.22.33.44</a:t>
            </a:r>
            <a:r>
              <a:rPr lang="en-US" altLang="ja-JP" sz="2000" u="none" dirty="0" smtClean="0">
                <a:solidFill>
                  <a:srgbClr val="0070C0"/>
                </a:solidFill>
                <a:latin typeface="Arial" charset="0"/>
              </a:rPr>
              <a:t/>
            </a:r>
            <a:br>
              <a:rPr lang="en-US" altLang="ja-JP" sz="2000" u="none" dirty="0" smtClean="0">
                <a:solidFill>
                  <a:srgbClr val="0070C0"/>
                </a:solidFill>
                <a:latin typeface="Arial" charset="0"/>
              </a:rPr>
            </a:br>
            <a:r>
              <a:rPr lang="en-US" altLang="ja-JP" sz="2000" u="none" dirty="0">
                <a:latin typeface="Arial" charset="0"/>
              </a:rPr>
              <a:t>(2) PBX has to know SIP port number of router. </a:t>
            </a:r>
            <a:r>
              <a:rPr lang="en-US" altLang="ja-JP" sz="2000" u="none" dirty="0" smtClean="0">
                <a:solidFill>
                  <a:srgbClr val="3333FF"/>
                </a:solidFill>
                <a:latin typeface="Arial" charset="0"/>
              </a:rPr>
              <a:t>15060</a:t>
            </a:r>
            <a:r>
              <a:rPr lang="en-US" altLang="ja-JP" sz="2000" u="none" dirty="0">
                <a:latin typeface="Arial" charset="0"/>
              </a:rPr>
              <a:t/>
            </a:r>
            <a:br>
              <a:rPr lang="en-US" altLang="ja-JP" sz="2000" u="none" dirty="0">
                <a:latin typeface="Arial" charset="0"/>
              </a:rPr>
            </a:br>
            <a:r>
              <a:rPr lang="en-US" altLang="ja-JP" sz="2000" u="none" dirty="0" smtClean="0">
                <a:solidFill>
                  <a:schemeClr val="bg1">
                    <a:lumMod val="85000"/>
                  </a:schemeClr>
                </a:solidFill>
                <a:latin typeface="Arial" charset="0"/>
              </a:rPr>
              <a:t>(3 Default gateway programming 192.168.0.101  (No need)</a:t>
            </a:r>
            <a:r>
              <a:rPr lang="en-US" altLang="ja-JP" u="none" dirty="0" smtClean="0">
                <a:solidFill>
                  <a:schemeClr val="bg1">
                    <a:lumMod val="85000"/>
                  </a:schemeClr>
                </a:solidFill>
                <a:latin typeface="Arial" charset="0"/>
              </a:rPr>
              <a:t>  </a:t>
            </a:r>
            <a:r>
              <a:rPr lang="en-US" altLang="ja-JP" sz="2000" u="none" dirty="0">
                <a:solidFill>
                  <a:schemeClr val="bg1">
                    <a:lumMod val="85000"/>
                  </a:schemeClr>
                </a:solidFill>
                <a:latin typeface="Arial" charset="0"/>
              </a:rPr>
              <a:t/>
            </a:r>
            <a:br>
              <a:rPr lang="en-US" altLang="ja-JP" sz="2000" u="none" dirty="0">
                <a:solidFill>
                  <a:schemeClr val="bg1">
                    <a:lumMod val="85000"/>
                  </a:schemeClr>
                </a:solidFill>
                <a:latin typeface="Arial" charset="0"/>
              </a:rPr>
            </a:br>
            <a:r>
              <a:rPr lang="en-US" altLang="ja-JP" sz="2000" u="none" dirty="0" smtClean="0">
                <a:latin typeface="Arial" charset="0"/>
              </a:rPr>
              <a:t>(4) </a:t>
            </a:r>
            <a:r>
              <a:rPr lang="en-US" altLang="ja-JP" sz="2000" u="none" dirty="0">
                <a:latin typeface="Arial" charset="0"/>
              </a:rPr>
              <a:t>PBX has to know location of each IP extension.  Local or </a:t>
            </a:r>
            <a:r>
              <a:rPr lang="en-US" altLang="ja-JP" sz="2000" u="none" dirty="0">
                <a:solidFill>
                  <a:srgbClr val="3333FF"/>
                </a:solidFill>
                <a:latin typeface="Arial" charset="0"/>
              </a:rPr>
              <a:t>Remote</a:t>
            </a:r>
            <a:r>
              <a:rPr lang="en-US" altLang="ja-JP" sz="2000" u="none" dirty="0">
                <a:latin typeface="Arial" charset="0"/>
              </a:rPr>
              <a:t/>
            </a:r>
            <a:br>
              <a:rPr lang="en-US" altLang="ja-JP" sz="2000" u="none" dirty="0">
                <a:latin typeface="Arial" charset="0"/>
              </a:rPr>
            </a:br>
            <a:r>
              <a:rPr lang="en-US" altLang="ja-JP" sz="2000" u="none" dirty="0" smtClean="0">
                <a:latin typeface="Arial" charset="0"/>
              </a:rPr>
              <a:t>Fixed </a:t>
            </a:r>
            <a:r>
              <a:rPr lang="en-US" altLang="ja-JP" sz="2000" u="none" dirty="0">
                <a:latin typeface="Arial" charset="0"/>
              </a:rPr>
              <a:t>global IP address </a:t>
            </a:r>
            <a:r>
              <a:rPr lang="en-US" altLang="ja-JP" sz="2000" u="none" dirty="0" smtClean="0">
                <a:latin typeface="Arial" charset="0"/>
              </a:rPr>
              <a:t>for WAN is required as next page.</a:t>
            </a:r>
            <a:br>
              <a:rPr lang="en-US" altLang="ja-JP" sz="2000" u="none" dirty="0" smtClean="0">
                <a:latin typeface="Arial" charset="0"/>
              </a:rPr>
            </a:br>
            <a:r>
              <a:rPr lang="en-US" altLang="ja-JP" sz="2000" u="none" dirty="0" smtClean="0">
                <a:latin typeface="Arial" charset="0"/>
              </a:rPr>
              <a:t>Other </a:t>
            </a:r>
            <a:r>
              <a:rPr lang="en-US" altLang="ja-JP" sz="2000" u="none" dirty="0">
                <a:latin typeface="Arial" charset="0"/>
              </a:rPr>
              <a:t>settings such as Port Fwd are NOT required</a:t>
            </a:r>
            <a:r>
              <a:rPr lang="en-US" altLang="ja-JP" sz="2000" u="none" dirty="0" smtClean="0">
                <a:latin typeface="Arial" charset="0"/>
              </a:rPr>
              <a:t>.</a:t>
            </a:r>
            <a:endParaRPr lang="ja-JP" altLang="en-US" sz="2000" u="none" dirty="0">
              <a:latin typeface="Arial" charset="0"/>
            </a:endParaRPr>
          </a:p>
        </p:txBody>
      </p:sp>
      <p:sp>
        <p:nvSpPr>
          <p:cNvPr id="1369140" name="Rectangle 52"/>
          <p:cNvSpPr>
            <a:spLocks noChangeArrowheads="1"/>
          </p:cNvSpPr>
          <p:nvPr/>
        </p:nvSpPr>
        <p:spPr bwMode="auto">
          <a:xfrm>
            <a:off x="3217863" y="3201988"/>
            <a:ext cx="13843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ja-JP" dirty="0"/>
              <a:t>WAN</a:t>
            </a:r>
            <a:br>
              <a:rPr lang="en-US" altLang="ja-JP" dirty="0"/>
            </a:br>
            <a:r>
              <a:rPr lang="en-US" altLang="ja-JP" dirty="0" smtClean="0">
                <a:solidFill>
                  <a:srgbClr val="3333FF"/>
                </a:solidFill>
              </a:rPr>
              <a:t>11.22.33.44</a:t>
            </a:r>
            <a:r>
              <a:rPr lang="en-US" altLang="ja-JP" sz="1200" dirty="0" smtClean="0">
                <a:solidFill>
                  <a:srgbClr val="3333FF"/>
                </a:solidFill>
              </a:rPr>
              <a:t/>
            </a:r>
            <a:br>
              <a:rPr lang="en-US" altLang="ja-JP" sz="1200" dirty="0" smtClean="0">
                <a:solidFill>
                  <a:srgbClr val="3333FF"/>
                </a:solidFill>
              </a:rPr>
            </a:br>
            <a:r>
              <a:rPr lang="en-US" altLang="ja-JP" sz="1200" dirty="0" smtClean="0">
                <a:solidFill>
                  <a:srgbClr val="3333FF"/>
                </a:solidFill>
              </a:rPr>
              <a:t>   </a:t>
            </a:r>
            <a:r>
              <a:rPr lang="en-US" altLang="ja-JP" sz="1200" dirty="0" smtClean="0"/>
              <a:t>Port : </a:t>
            </a:r>
            <a:r>
              <a:rPr lang="en-US" altLang="ja-JP" sz="1200" dirty="0" smtClean="0">
                <a:solidFill>
                  <a:srgbClr val="FF0000"/>
                </a:solidFill>
              </a:rPr>
              <a:t>15060</a:t>
            </a:r>
            <a:endParaRPr lang="ja-JP" altLang="en-US" sz="1200" dirty="0">
              <a:solidFill>
                <a:srgbClr val="FF0000"/>
              </a:solidFill>
            </a:endParaRPr>
          </a:p>
        </p:txBody>
      </p:sp>
      <p:sp>
        <p:nvSpPr>
          <p:cNvPr id="1369144" name="Line 56"/>
          <p:cNvSpPr>
            <a:spLocks noChangeShapeType="1"/>
          </p:cNvSpPr>
          <p:nvPr/>
        </p:nvSpPr>
        <p:spPr bwMode="auto">
          <a:xfrm>
            <a:off x="3910013" y="4024313"/>
            <a:ext cx="2020887" cy="184308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69145" name="Rectangle 57"/>
          <p:cNvSpPr>
            <a:spLocks noChangeArrowheads="1"/>
          </p:cNvSpPr>
          <p:nvPr/>
        </p:nvSpPr>
        <p:spPr bwMode="auto">
          <a:xfrm>
            <a:off x="584200" y="5864225"/>
            <a:ext cx="1397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ja-JP" sz="1200" dirty="0" smtClean="0"/>
              <a:t>Ext 101</a:t>
            </a:r>
            <a:br>
              <a:rPr lang="en-US" altLang="ja-JP" sz="1200" dirty="0" smtClean="0"/>
            </a:br>
            <a:r>
              <a:rPr lang="en-US" altLang="ja-JP" sz="1200" dirty="0" smtClean="0"/>
              <a:t>192.168.0.201</a:t>
            </a:r>
            <a:endParaRPr lang="ja-JP" altLang="en-US" sz="1200" dirty="0"/>
          </a:p>
        </p:txBody>
      </p:sp>
      <p:sp>
        <p:nvSpPr>
          <p:cNvPr id="1369155" name="Line 67"/>
          <p:cNvSpPr>
            <a:spLocks noChangeShapeType="1"/>
          </p:cNvSpPr>
          <p:nvPr/>
        </p:nvSpPr>
        <p:spPr bwMode="auto">
          <a:xfrm flipH="1">
            <a:off x="1185863" y="4995863"/>
            <a:ext cx="152400" cy="4905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1369112" name="Group 24"/>
          <p:cNvGrpSpPr>
            <a:grpSpLocks/>
          </p:cNvGrpSpPr>
          <p:nvPr/>
        </p:nvGrpSpPr>
        <p:grpSpPr bwMode="auto">
          <a:xfrm>
            <a:off x="4562475" y="4303713"/>
            <a:ext cx="935038" cy="550862"/>
            <a:chOff x="2290" y="1480"/>
            <a:chExt cx="589" cy="347"/>
          </a:xfrm>
        </p:grpSpPr>
        <p:grpSp>
          <p:nvGrpSpPr>
            <p:cNvPr id="1369113" name="Group 25"/>
            <p:cNvGrpSpPr>
              <a:grpSpLocks/>
            </p:cNvGrpSpPr>
            <p:nvPr/>
          </p:nvGrpSpPr>
          <p:grpSpPr bwMode="auto">
            <a:xfrm>
              <a:off x="2381" y="1480"/>
              <a:ext cx="409" cy="347"/>
              <a:chOff x="2336" y="1557"/>
              <a:chExt cx="484" cy="347"/>
            </a:xfrm>
          </p:grpSpPr>
          <p:sp>
            <p:nvSpPr>
              <p:cNvPr id="1369114" name="Oval 26"/>
              <p:cNvSpPr>
                <a:spLocks noChangeArrowheads="1"/>
              </p:cNvSpPr>
              <p:nvPr/>
            </p:nvSpPr>
            <p:spPr bwMode="auto">
              <a:xfrm>
                <a:off x="2336" y="1658"/>
                <a:ext cx="199" cy="14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69115" name="Oval 27"/>
              <p:cNvSpPr>
                <a:spLocks noChangeArrowheads="1"/>
              </p:cNvSpPr>
              <p:nvPr/>
            </p:nvSpPr>
            <p:spPr bwMode="auto">
              <a:xfrm>
                <a:off x="2421" y="1572"/>
                <a:ext cx="200" cy="14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69116" name="Oval 28"/>
              <p:cNvSpPr>
                <a:spLocks noChangeArrowheads="1"/>
              </p:cNvSpPr>
              <p:nvPr/>
            </p:nvSpPr>
            <p:spPr bwMode="auto">
              <a:xfrm>
                <a:off x="2543" y="1557"/>
                <a:ext cx="201" cy="14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69117" name="Oval 29"/>
              <p:cNvSpPr>
                <a:spLocks noChangeArrowheads="1"/>
              </p:cNvSpPr>
              <p:nvPr/>
            </p:nvSpPr>
            <p:spPr bwMode="auto">
              <a:xfrm>
                <a:off x="2385" y="1755"/>
                <a:ext cx="200" cy="14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69118" name="Oval 30"/>
              <p:cNvSpPr>
                <a:spLocks noChangeArrowheads="1"/>
              </p:cNvSpPr>
              <p:nvPr/>
            </p:nvSpPr>
            <p:spPr bwMode="auto">
              <a:xfrm>
                <a:off x="2527" y="1755"/>
                <a:ext cx="199" cy="14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69119" name="Oval 31"/>
              <p:cNvSpPr>
                <a:spLocks noChangeArrowheads="1"/>
              </p:cNvSpPr>
              <p:nvPr/>
            </p:nvSpPr>
            <p:spPr bwMode="auto">
              <a:xfrm>
                <a:off x="2467" y="1643"/>
                <a:ext cx="200" cy="14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69120" name="Oval 32"/>
              <p:cNvSpPr>
                <a:spLocks noChangeArrowheads="1"/>
              </p:cNvSpPr>
              <p:nvPr/>
            </p:nvSpPr>
            <p:spPr bwMode="auto">
              <a:xfrm>
                <a:off x="2621" y="1643"/>
                <a:ext cx="199" cy="14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1369121" name="Text Box 33"/>
            <p:cNvSpPr txBox="1">
              <a:spLocks noChangeArrowheads="1"/>
            </p:cNvSpPr>
            <p:nvPr/>
          </p:nvSpPr>
          <p:spPr bwMode="auto">
            <a:xfrm>
              <a:off x="2290" y="1525"/>
              <a:ext cx="58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kumimoji="0" lang="en-US" altLang="ja-JP" sz="1000" b="1">
                  <a:latin typeface="Times New Roman" pitchFamily="18" charset="0"/>
                </a:rPr>
                <a:t>Internet</a:t>
              </a:r>
            </a:p>
          </p:txBody>
        </p:sp>
      </p:grpSp>
      <p:sp>
        <p:nvSpPr>
          <p:cNvPr id="1369156" name="Rectangle 68"/>
          <p:cNvSpPr>
            <a:spLocks noChangeArrowheads="1"/>
          </p:cNvSpPr>
          <p:nvPr/>
        </p:nvSpPr>
        <p:spPr bwMode="auto">
          <a:xfrm>
            <a:off x="5754688" y="5903913"/>
            <a:ext cx="1397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ja-JP" sz="1200" dirty="0" smtClean="0"/>
              <a:t>Ext 102</a:t>
            </a:r>
            <a:br>
              <a:rPr lang="en-US" altLang="ja-JP" sz="1200" dirty="0" smtClean="0"/>
            </a:br>
            <a:r>
              <a:rPr lang="en-US" altLang="ja-JP" sz="1200" dirty="0" smtClean="0"/>
              <a:t>192.168.1.201</a:t>
            </a:r>
            <a:endParaRPr lang="ja-JP" altLang="en-US" sz="1200" dirty="0"/>
          </a:p>
        </p:txBody>
      </p:sp>
      <p:sp>
        <p:nvSpPr>
          <p:cNvPr id="1369157" name="Line 69"/>
          <p:cNvSpPr>
            <a:spLocks noChangeShapeType="1"/>
          </p:cNvSpPr>
          <p:nvPr/>
        </p:nvSpPr>
        <p:spPr bwMode="auto">
          <a:xfrm flipH="1">
            <a:off x="7681913" y="4483100"/>
            <a:ext cx="258762" cy="360363"/>
          </a:xfrm>
          <a:prstGeom prst="line">
            <a:avLst/>
          </a:prstGeom>
          <a:noFill/>
          <a:ln w="349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1369158" name="Line 70"/>
          <p:cNvSpPr>
            <a:spLocks noChangeShapeType="1"/>
          </p:cNvSpPr>
          <p:nvPr/>
        </p:nvSpPr>
        <p:spPr bwMode="auto">
          <a:xfrm flipH="1">
            <a:off x="7694613" y="4732338"/>
            <a:ext cx="287337" cy="111125"/>
          </a:xfrm>
          <a:prstGeom prst="line">
            <a:avLst/>
          </a:prstGeom>
          <a:noFill/>
          <a:ln w="349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1369159" name="Line 71"/>
          <p:cNvSpPr>
            <a:spLocks noChangeShapeType="1"/>
          </p:cNvSpPr>
          <p:nvPr/>
        </p:nvSpPr>
        <p:spPr bwMode="auto">
          <a:xfrm flipH="1">
            <a:off x="7747000" y="4733925"/>
            <a:ext cx="258763" cy="360363"/>
          </a:xfrm>
          <a:prstGeom prst="line">
            <a:avLst/>
          </a:prstGeom>
          <a:noFill/>
          <a:ln w="349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pic>
        <p:nvPicPr>
          <p:cNvPr id="1369160" name="Picture 7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838" y="4976813"/>
            <a:ext cx="382587" cy="73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Rectangle 68"/>
          <p:cNvSpPr>
            <a:spLocks noChangeArrowheads="1"/>
          </p:cNvSpPr>
          <p:nvPr/>
        </p:nvSpPr>
        <p:spPr bwMode="auto">
          <a:xfrm>
            <a:off x="7807325" y="5735638"/>
            <a:ext cx="86201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ja-JP" sz="1200" dirty="0" smtClean="0"/>
              <a:t>Ext 103</a:t>
            </a:r>
            <a:endParaRPr lang="ja-JP" altLang="en-US" sz="1200" dirty="0"/>
          </a:p>
        </p:txBody>
      </p:sp>
      <p:pic>
        <p:nvPicPr>
          <p:cNvPr id="1369105" name="Picture 1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5387975"/>
            <a:ext cx="760413" cy="55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Rectangle 3"/>
          <p:cNvSpPr>
            <a:spLocks noChangeArrowheads="1"/>
          </p:cNvSpPr>
          <p:nvPr/>
        </p:nvSpPr>
        <p:spPr bwMode="auto">
          <a:xfrm>
            <a:off x="5481638" y="3827463"/>
            <a:ext cx="3086100" cy="2555875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altLang="ja-JP" dirty="0">
                <a:solidFill>
                  <a:srgbClr val="0070C0"/>
                </a:solidFill>
              </a:rPr>
              <a:t>Remote</a:t>
            </a:r>
            <a:r>
              <a:rPr lang="en-US" altLang="ja-JP" dirty="0"/>
              <a:t> Office</a:t>
            </a:r>
            <a:br>
              <a:rPr lang="en-US" altLang="ja-JP" dirty="0"/>
            </a:br>
            <a:r>
              <a:rPr lang="en-US" altLang="ja-JP" dirty="0" smtClean="0"/>
              <a:t>or Mobile Internet 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endParaRPr lang="ja-JP" altLang="en-US" dirty="0"/>
          </a:p>
        </p:txBody>
      </p:sp>
      <p:pic>
        <p:nvPicPr>
          <p:cNvPr id="1369106" name="Picture 14" descr="1U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63" y="3898105"/>
            <a:ext cx="2555875" cy="88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9109" name="Picture 21" descr="MC900223530[1]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013" y="4063206"/>
            <a:ext cx="968375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Line 59"/>
          <p:cNvSpPr>
            <a:spLocks noChangeShapeType="1"/>
          </p:cNvSpPr>
          <p:nvPr/>
        </p:nvSpPr>
        <p:spPr bwMode="auto">
          <a:xfrm flipV="1">
            <a:off x="1695450" y="3757613"/>
            <a:ext cx="1657349" cy="1050924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5" name="Rectangle 52"/>
          <p:cNvSpPr>
            <a:spLocks noChangeArrowheads="1"/>
          </p:cNvSpPr>
          <p:nvPr/>
        </p:nvSpPr>
        <p:spPr bwMode="auto">
          <a:xfrm>
            <a:off x="4955116" y="3058022"/>
            <a:ext cx="3283216" cy="584775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l"/>
            <a:r>
              <a:rPr lang="en-US" altLang="ja-JP" dirty="0" smtClean="0"/>
              <a:t>Activation key KX-NSN101 is required to use WAN.</a:t>
            </a:r>
            <a:endParaRPr lang="ja-JP" alt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65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092" name="Line 356"/>
          <p:cNvSpPr>
            <a:spLocks noChangeShapeType="1"/>
          </p:cNvSpPr>
          <p:nvPr/>
        </p:nvSpPr>
        <p:spPr bwMode="auto">
          <a:xfrm>
            <a:off x="5438775" y="3921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1369093" name="Line 372"/>
          <p:cNvSpPr>
            <a:spLocks noChangeShapeType="1"/>
          </p:cNvSpPr>
          <p:nvPr/>
        </p:nvSpPr>
        <p:spPr bwMode="auto">
          <a:xfrm>
            <a:off x="6238875" y="6969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1369094" name="Line 375"/>
          <p:cNvSpPr>
            <a:spLocks noChangeShapeType="1"/>
          </p:cNvSpPr>
          <p:nvPr/>
        </p:nvSpPr>
        <p:spPr bwMode="auto">
          <a:xfrm>
            <a:off x="6238875" y="6969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1369097" name="Rectangle 8"/>
          <p:cNvSpPr>
            <a:spLocks noChangeArrowheads="1"/>
          </p:cNvSpPr>
          <p:nvPr/>
        </p:nvSpPr>
        <p:spPr bwMode="auto">
          <a:xfrm>
            <a:off x="0" y="7620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eaLnBrk="1" hangingPunct="1">
              <a:buSzPct val="100000"/>
            </a:pPr>
            <a:r>
              <a:rPr lang="en-US" altLang="ja-JP" sz="2800" b="1" u="none" dirty="0" smtClean="0">
                <a:solidFill>
                  <a:schemeClr val="bg1"/>
                </a:solidFill>
                <a:latin typeface="Arial" charset="0"/>
                <a:sym typeface="ＭＳ Ｐゴシック" pitchFamily="50" charset="-128"/>
              </a:rPr>
              <a:t>52. IP Address for WAN</a:t>
            </a:r>
            <a:endParaRPr lang="en-US" altLang="ja-JP" sz="2800" b="1" u="none" dirty="0">
              <a:solidFill>
                <a:schemeClr val="bg1"/>
              </a:solidFill>
              <a:latin typeface="Arial" charset="0"/>
              <a:sym typeface="ＭＳ Ｐゴシック" pitchFamily="50" charset="-128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1795463"/>
            <a:ext cx="7019925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Oval 70"/>
          <p:cNvSpPr>
            <a:spLocks noChangeArrowheads="1"/>
          </p:cNvSpPr>
          <p:nvPr/>
        </p:nvSpPr>
        <p:spPr bwMode="auto">
          <a:xfrm>
            <a:off x="5872161" y="3390900"/>
            <a:ext cx="2471739" cy="1671638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ja-JP" altLang="en-US"/>
          </a:p>
        </p:txBody>
      </p:sp>
      <p:sp>
        <p:nvSpPr>
          <p:cNvPr id="62" name="Oval 70"/>
          <p:cNvSpPr>
            <a:spLocks noChangeArrowheads="1"/>
          </p:cNvSpPr>
          <p:nvPr/>
        </p:nvSpPr>
        <p:spPr bwMode="auto">
          <a:xfrm>
            <a:off x="5927723" y="2289571"/>
            <a:ext cx="2154239" cy="835819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87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153" name="Rectangle 65"/>
          <p:cNvSpPr>
            <a:spLocks noChangeArrowheads="1"/>
          </p:cNvSpPr>
          <p:nvPr/>
        </p:nvSpPr>
        <p:spPr bwMode="auto">
          <a:xfrm>
            <a:off x="2371725" y="4899025"/>
            <a:ext cx="131921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altLang="ja-JP" dirty="0">
                <a:solidFill>
                  <a:srgbClr val="3333FF"/>
                </a:solidFill>
              </a:rPr>
              <a:t>192.168.0.1</a:t>
            </a:r>
            <a:endParaRPr lang="ja-JP" altLang="en-US" dirty="0">
              <a:solidFill>
                <a:srgbClr val="3333FF"/>
              </a:solidFill>
            </a:endParaRPr>
          </a:p>
        </p:txBody>
      </p:sp>
      <p:sp>
        <p:nvSpPr>
          <p:cNvPr id="1369111" name="Line 23"/>
          <p:cNvSpPr>
            <a:spLocks noChangeShapeType="1"/>
          </p:cNvSpPr>
          <p:nvPr/>
        </p:nvSpPr>
        <p:spPr bwMode="auto">
          <a:xfrm flipH="1" flipV="1">
            <a:off x="5245100" y="4535488"/>
            <a:ext cx="1816100" cy="179387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sp>
        <p:nvSpPr>
          <p:cNvPr id="1369133" name="Line 45"/>
          <p:cNvSpPr>
            <a:spLocks noChangeShapeType="1"/>
          </p:cNvSpPr>
          <p:nvPr/>
        </p:nvSpPr>
        <p:spPr bwMode="auto">
          <a:xfrm flipV="1">
            <a:off x="7062788" y="4702175"/>
            <a:ext cx="0" cy="674688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pic>
        <p:nvPicPr>
          <p:cNvPr id="1369154" name="Picture 66" descr="MC900432567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988" y="4033838"/>
            <a:ext cx="1282700" cy="128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9090" name="Rectangle 2"/>
          <p:cNvSpPr>
            <a:spLocks noChangeArrowheads="1"/>
          </p:cNvSpPr>
          <p:nvPr/>
        </p:nvSpPr>
        <p:spPr bwMode="auto">
          <a:xfrm>
            <a:off x="466725" y="3829050"/>
            <a:ext cx="4013200" cy="2555875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ja-JP" dirty="0" smtClean="0">
                <a:solidFill>
                  <a:srgbClr val="3333FF"/>
                </a:solidFill>
              </a:rPr>
              <a:t>Local</a:t>
            </a:r>
            <a:r>
              <a:rPr lang="en-US" altLang="ja-JP" dirty="0" smtClean="0"/>
              <a:t> </a:t>
            </a:r>
            <a:r>
              <a:rPr lang="en-US" altLang="ja-JP" dirty="0"/>
              <a:t>Office</a:t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1369092" name="Line 356"/>
          <p:cNvSpPr>
            <a:spLocks noChangeShapeType="1"/>
          </p:cNvSpPr>
          <p:nvPr/>
        </p:nvSpPr>
        <p:spPr bwMode="auto">
          <a:xfrm>
            <a:off x="5438775" y="3921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1369093" name="Line 372"/>
          <p:cNvSpPr>
            <a:spLocks noChangeShapeType="1"/>
          </p:cNvSpPr>
          <p:nvPr/>
        </p:nvSpPr>
        <p:spPr bwMode="auto">
          <a:xfrm>
            <a:off x="6238875" y="6969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1369094" name="Line 375"/>
          <p:cNvSpPr>
            <a:spLocks noChangeShapeType="1"/>
          </p:cNvSpPr>
          <p:nvPr/>
        </p:nvSpPr>
        <p:spPr bwMode="auto">
          <a:xfrm>
            <a:off x="6238875" y="6969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1369095" name="Line 398"/>
          <p:cNvSpPr>
            <a:spLocks noChangeShapeType="1"/>
          </p:cNvSpPr>
          <p:nvPr/>
        </p:nvSpPr>
        <p:spPr bwMode="auto">
          <a:xfrm>
            <a:off x="6975475" y="37576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1369096" name="Line 401"/>
          <p:cNvSpPr>
            <a:spLocks noChangeShapeType="1"/>
          </p:cNvSpPr>
          <p:nvPr/>
        </p:nvSpPr>
        <p:spPr bwMode="auto">
          <a:xfrm>
            <a:off x="6975475" y="37576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1369097" name="Rectangle 8"/>
          <p:cNvSpPr>
            <a:spLocks noChangeArrowheads="1"/>
          </p:cNvSpPr>
          <p:nvPr/>
        </p:nvSpPr>
        <p:spPr bwMode="auto">
          <a:xfrm>
            <a:off x="0" y="7620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eaLnBrk="1" hangingPunct="1">
              <a:buSzPct val="100000"/>
            </a:pPr>
            <a:r>
              <a:rPr lang="en-US" altLang="ja-JP" sz="2800" b="1" u="none" dirty="0" smtClean="0">
                <a:solidFill>
                  <a:schemeClr val="bg1"/>
                </a:solidFill>
                <a:latin typeface="Arial" charset="0"/>
                <a:sym typeface="ＭＳ Ｐゴシック" pitchFamily="50" charset="-128"/>
              </a:rPr>
              <a:t>2. </a:t>
            </a:r>
            <a:r>
              <a:rPr lang="en-US" altLang="ja-JP" sz="2800" b="1" u="none" dirty="0">
                <a:solidFill>
                  <a:schemeClr val="bg1"/>
                </a:solidFill>
                <a:latin typeface="Arial" charset="0"/>
                <a:sym typeface="ＭＳ Ｐゴシック" pitchFamily="50" charset="-128"/>
              </a:rPr>
              <a:t>Concept of Programming</a:t>
            </a:r>
          </a:p>
        </p:txBody>
      </p:sp>
      <p:sp>
        <p:nvSpPr>
          <p:cNvPr id="1369098" name="Line 398"/>
          <p:cNvSpPr>
            <a:spLocks noChangeShapeType="1"/>
          </p:cNvSpPr>
          <p:nvPr/>
        </p:nvSpPr>
        <p:spPr bwMode="auto">
          <a:xfrm>
            <a:off x="7083425" y="36560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1369099" name="Line 401"/>
          <p:cNvSpPr>
            <a:spLocks noChangeShapeType="1"/>
          </p:cNvSpPr>
          <p:nvPr/>
        </p:nvSpPr>
        <p:spPr bwMode="auto">
          <a:xfrm>
            <a:off x="7083425" y="36560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1369100" name="Line 12"/>
          <p:cNvSpPr>
            <a:spLocks noChangeShapeType="1"/>
          </p:cNvSpPr>
          <p:nvPr/>
        </p:nvSpPr>
        <p:spPr bwMode="auto">
          <a:xfrm flipH="1">
            <a:off x="1617663" y="4313238"/>
            <a:ext cx="0" cy="963612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sp>
        <p:nvSpPr>
          <p:cNvPr id="1369101" name="Line 13"/>
          <p:cNvSpPr>
            <a:spLocks noChangeShapeType="1"/>
          </p:cNvSpPr>
          <p:nvPr/>
        </p:nvSpPr>
        <p:spPr bwMode="auto">
          <a:xfrm flipH="1" flipV="1">
            <a:off x="725488" y="5273675"/>
            <a:ext cx="3238500" cy="1588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sp>
        <p:nvSpPr>
          <p:cNvPr id="1369102" name="Line 14"/>
          <p:cNvSpPr>
            <a:spLocks noChangeShapeType="1"/>
          </p:cNvSpPr>
          <p:nvPr/>
        </p:nvSpPr>
        <p:spPr bwMode="auto">
          <a:xfrm flipH="1">
            <a:off x="1011238" y="5268913"/>
            <a:ext cx="0" cy="468312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sp>
        <p:nvSpPr>
          <p:cNvPr id="1369103" name="Line 15"/>
          <p:cNvSpPr>
            <a:spLocks noChangeShapeType="1"/>
          </p:cNvSpPr>
          <p:nvPr/>
        </p:nvSpPr>
        <p:spPr bwMode="auto">
          <a:xfrm flipH="1">
            <a:off x="2232025" y="5270500"/>
            <a:ext cx="0" cy="468313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pic>
        <p:nvPicPr>
          <p:cNvPr id="1369104" name="Picture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225" y="5486400"/>
            <a:ext cx="64770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69106" name="Picture 14" descr="1U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3" y="4283075"/>
            <a:ext cx="11334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9107" name="Line 19"/>
          <p:cNvSpPr>
            <a:spLocks noChangeShapeType="1"/>
          </p:cNvSpPr>
          <p:nvPr/>
        </p:nvSpPr>
        <p:spPr bwMode="auto">
          <a:xfrm flipH="1">
            <a:off x="3625850" y="4582319"/>
            <a:ext cx="6350" cy="696120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ja-JP" altLang="en-US" dirty="0"/>
          </a:p>
        </p:txBody>
      </p:sp>
      <p:sp>
        <p:nvSpPr>
          <p:cNvPr id="1369108" name="Line 20"/>
          <p:cNvSpPr>
            <a:spLocks noChangeShapeType="1"/>
          </p:cNvSpPr>
          <p:nvPr/>
        </p:nvSpPr>
        <p:spPr bwMode="auto">
          <a:xfrm flipH="1">
            <a:off x="3551238" y="4595813"/>
            <a:ext cx="1244600" cy="227012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sp>
        <p:nvSpPr>
          <p:cNvPr id="1369110" name="Rectangle 22"/>
          <p:cNvSpPr>
            <a:spLocks noChangeArrowheads="1"/>
          </p:cNvSpPr>
          <p:nvPr/>
        </p:nvSpPr>
        <p:spPr bwMode="auto">
          <a:xfrm>
            <a:off x="1695450" y="4956175"/>
            <a:ext cx="647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ja-JP" dirty="0"/>
              <a:t>LAN</a:t>
            </a:r>
            <a:endParaRPr lang="ja-JP" altLang="en-US" dirty="0"/>
          </a:p>
        </p:txBody>
      </p:sp>
      <p:sp>
        <p:nvSpPr>
          <p:cNvPr id="1369122" name="Line 34"/>
          <p:cNvSpPr>
            <a:spLocks noChangeShapeType="1"/>
          </p:cNvSpPr>
          <p:nvPr/>
        </p:nvSpPr>
        <p:spPr bwMode="auto">
          <a:xfrm flipH="1" flipV="1">
            <a:off x="5768975" y="5351463"/>
            <a:ext cx="2006600" cy="1587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sp>
        <p:nvSpPr>
          <p:cNvPr id="1369123" name="Line 35"/>
          <p:cNvSpPr>
            <a:spLocks noChangeShapeType="1"/>
          </p:cNvSpPr>
          <p:nvPr/>
        </p:nvSpPr>
        <p:spPr bwMode="auto">
          <a:xfrm flipH="1">
            <a:off x="6397625" y="5334000"/>
            <a:ext cx="0" cy="468313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sp>
        <p:nvSpPr>
          <p:cNvPr id="1369125" name="Line 37"/>
          <p:cNvSpPr>
            <a:spLocks noChangeShapeType="1"/>
          </p:cNvSpPr>
          <p:nvPr/>
        </p:nvSpPr>
        <p:spPr bwMode="auto">
          <a:xfrm flipH="1">
            <a:off x="7208838" y="5345113"/>
            <a:ext cx="0" cy="468312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pic>
        <p:nvPicPr>
          <p:cNvPr id="1369126" name="Picture 3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113" y="5576888"/>
            <a:ext cx="64770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69129" name="Picture 4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50" y="5427663"/>
            <a:ext cx="760413" cy="55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9131" name="Rectangle 43"/>
          <p:cNvSpPr>
            <a:spLocks noChangeArrowheads="1"/>
          </p:cNvSpPr>
          <p:nvPr/>
        </p:nvSpPr>
        <p:spPr bwMode="auto">
          <a:xfrm>
            <a:off x="5888038" y="4868863"/>
            <a:ext cx="647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ja-JP" dirty="0"/>
              <a:t>LAN</a:t>
            </a:r>
            <a:endParaRPr lang="ja-JP" altLang="en-US" dirty="0"/>
          </a:p>
        </p:txBody>
      </p:sp>
      <p:sp>
        <p:nvSpPr>
          <p:cNvPr id="1369135" name="Rectangle 47"/>
          <p:cNvSpPr>
            <a:spLocks noChangeArrowheads="1"/>
          </p:cNvSpPr>
          <p:nvPr/>
        </p:nvSpPr>
        <p:spPr bwMode="auto">
          <a:xfrm>
            <a:off x="5530850" y="4041775"/>
            <a:ext cx="13843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ja-JP" dirty="0"/>
              <a:t>WAN</a:t>
            </a:r>
            <a:br>
              <a:rPr lang="en-US" altLang="ja-JP" dirty="0"/>
            </a:br>
            <a:r>
              <a:rPr lang="en-US" altLang="ja-JP" dirty="0"/>
              <a:t>22.33.44.55</a:t>
            </a:r>
            <a:endParaRPr lang="ja-JP" altLang="en-US" dirty="0"/>
          </a:p>
        </p:txBody>
      </p:sp>
      <p:sp>
        <p:nvSpPr>
          <p:cNvPr id="1369136" name="Rectangle 48"/>
          <p:cNvSpPr>
            <a:spLocks noChangeArrowheads="1"/>
          </p:cNvSpPr>
          <p:nvPr/>
        </p:nvSpPr>
        <p:spPr bwMode="auto">
          <a:xfrm>
            <a:off x="455613" y="4579938"/>
            <a:ext cx="1206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altLang="ja-JP" sz="1200" dirty="0"/>
              <a:t>192.168.0.101</a:t>
            </a:r>
            <a:br>
              <a:rPr lang="en-US" altLang="ja-JP" sz="1200" dirty="0"/>
            </a:br>
            <a:r>
              <a:rPr lang="en-US" altLang="ja-JP" sz="1200" dirty="0"/>
              <a:t>Port : </a:t>
            </a:r>
            <a:r>
              <a:rPr lang="en-US" altLang="ja-JP" sz="1200" dirty="0">
                <a:solidFill>
                  <a:srgbClr val="FF0000"/>
                </a:solidFill>
              </a:rPr>
              <a:t>5060</a:t>
            </a:r>
            <a:endParaRPr lang="ja-JP" altLang="en-US" sz="1200" dirty="0">
              <a:solidFill>
                <a:srgbClr val="FF0000"/>
              </a:solidFill>
            </a:endParaRPr>
          </a:p>
        </p:txBody>
      </p:sp>
      <p:sp>
        <p:nvSpPr>
          <p:cNvPr id="96" name="Text Box 31"/>
          <p:cNvSpPr txBox="1">
            <a:spLocks noChangeArrowheads="1"/>
          </p:cNvSpPr>
          <p:nvPr/>
        </p:nvSpPr>
        <p:spPr bwMode="auto">
          <a:xfrm>
            <a:off x="298450" y="779463"/>
            <a:ext cx="8528050" cy="224676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ja-JP" sz="2000" u="none" dirty="0">
                <a:latin typeface="Arial" charset="0"/>
              </a:rPr>
              <a:t>Only </a:t>
            </a:r>
            <a:r>
              <a:rPr lang="en-US" altLang="ja-JP" sz="2000" u="none" dirty="0" smtClean="0">
                <a:latin typeface="Arial" charset="0"/>
              </a:rPr>
              <a:t>4 PBX programming </a:t>
            </a:r>
            <a:r>
              <a:rPr lang="en-US" altLang="ja-JP" sz="2000" u="none" dirty="0">
                <a:latin typeface="Arial" charset="0"/>
              </a:rPr>
              <a:t>are required </a:t>
            </a:r>
            <a:r>
              <a:rPr lang="en-US" altLang="ja-JP" sz="2000" u="none" dirty="0" smtClean="0">
                <a:latin typeface="Arial" charset="0"/>
              </a:rPr>
              <a:t>for remote </a:t>
            </a:r>
            <a:r>
              <a:rPr lang="en-US" altLang="ja-JP" sz="2000" u="none" dirty="0">
                <a:latin typeface="Arial" charset="0"/>
              </a:rPr>
              <a:t>connection.</a:t>
            </a:r>
            <a:br>
              <a:rPr lang="en-US" altLang="ja-JP" sz="2000" u="none" dirty="0">
                <a:latin typeface="Arial" charset="0"/>
              </a:rPr>
            </a:br>
            <a:r>
              <a:rPr lang="en-US" altLang="ja-JP" sz="2000" u="none" dirty="0" smtClean="0">
                <a:latin typeface="Arial" charset="0"/>
              </a:rPr>
              <a:t>(1) </a:t>
            </a:r>
            <a:r>
              <a:rPr lang="en-US" altLang="ja-JP" sz="2000" u="none" dirty="0">
                <a:latin typeface="Arial" charset="0"/>
              </a:rPr>
              <a:t>PBX has to know </a:t>
            </a:r>
            <a:r>
              <a:rPr lang="en-US" altLang="ja-JP" sz="2000" u="none" dirty="0" smtClean="0">
                <a:latin typeface="Arial" charset="0"/>
              </a:rPr>
              <a:t>global </a:t>
            </a:r>
            <a:r>
              <a:rPr lang="en-US" altLang="ja-JP" sz="2000" u="none" dirty="0">
                <a:latin typeface="Arial" charset="0"/>
              </a:rPr>
              <a:t>IP </a:t>
            </a:r>
            <a:r>
              <a:rPr lang="en-US" altLang="ja-JP" sz="2000" u="none" dirty="0" smtClean="0">
                <a:latin typeface="Arial" charset="0"/>
              </a:rPr>
              <a:t>address </a:t>
            </a:r>
            <a:r>
              <a:rPr lang="en-US" altLang="ja-JP" sz="2000" u="none" dirty="0">
                <a:latin typeface="Arial" charset="0"/>
              </a:rPr>
              <a:t>of </a:t>
            </a:r>
            <a:r>
              <a:rPr lang="en-US" altLang="ja-JP" sz="2000" u="none" dirty="0" smtClean="0">
                <a:latin typeface="Arial" charset="0"/>
              </a:rPr>
              <a:t>router.  </a:t>
            </a:r>
            <a:r>
              <a:rPr lang="en-US" altLang="ja-JP" sz="2000" u="none" dirty="0" smtClean="0">
                <a:solidFill>
                  <a:srgbClr val="3333FF"/>
                </a:solidFill>
                <a:latin typeface="Arial" charset="0"/>
              </a:rPr>
              <a:t>11.22.33.44</a:t>
            </a:r>
            <a:r>
              <a:rPr lang="en-US" altLang="ja-JP" sz="2000" u="none" dirty="0">
                <a:latin typeface="Arial" charset="0"/>
              </a:rPr>
              <a:t/>
            </a:r>
            <a:br>
              <a:rPr lang="en-US" altLang="ja-JP" sz="2000" u="none" dirty="0">
                <a:latin typeface="Arial" charset="0"/>
              </a:rPr>
            </a:br>
            <a:r>
              <a:rPr lang="en-US" altLang="ja-JP" sz="2000" u="none" dirty="0" smtClean="0">
                <a:latin typeface="Arial" charset="0"/>
              </a:rPr>
              <a:t>(2</a:t>
            </a:r>
            <a:r>
              <a:rPr lang="en-US" altLang="ja-JP" sz="2000" u="none" dirty="0">
                <a:latin typeface="Arial" charset="0"/>
              </a:rPr>
              <a:t>) PBX has to know </a:t>
            </a:r>
            <a:r>
              <a:rPr lang="en-US" altLang="ja-JP" sz="2000" u="none" dirty="0" smtClean="0">
                <a:latin typeface="Arial" charset="0"/>
              </a:rPr>
              <a:t>SIP port number of </a:t>
            </a:r>
            <a:r>
              <a:rPr lang="en-US" altLang="ja-JP" sz="2000" u="none" dirty="0">
                <a:latin typeface="Arial" charset="0"/>
              </a:rPr>
              <a:t>router</a:t>
            </a:r>
            <a:r>
              <a:rPr lang="en-US" altLang="ja-JP" sz="2000" u="none" dirty="0" smtClean="0">
                <a:latin typeface="Arial" charset="0"/>
              </a:rPr>
              <a:t>. </a:t>
            </a:r>
            <a:r>
              <a:rPr lang="en-US" altLang="ja-JP" sz="2000" u="none" dirty="0" smtClean="0">
                <a:solidFill>
                  <a:srgbClr val="3333FF"/>
                </a:solidFill>
                <a:latin typeface="Arial" charset="0"/>
              </a:rPr>
              <a:t>15060</a:t>
            </a:r>
            <a:r>
              <a:rPr lang="en-US" altLang="ja-JP" sz="2000" u="none" dirty="0" smtClean="0">
                <a:latin typeface="Arial" charset="0"/>
              </a:rPr>
              <a:t/>
            </a:r>
            <a:br>
              <a:rPr lang="en-US" altLang="ja-JP" sz="2000" u="none" dirty="0" smtClean="0">
                <a:latin typeface="Arial" charset="0"/>
              </a:rPr>
            </a:br>
            <a:r>
              <a:rPr lang="en-US" altLang="ja-JP" sz="2000" u="none" dirty="0" smtClean="0">
                <a:latin typeface="Arial" charset="0"/>
              </a:rPr>
              <a:t>(3) </a:t>
            </a:r>
            <a:r>
              <a:rPr lang="en-US" altLang="ja-JP" sz="2000" u="none" dirty="0">
                <a:latin typeface="Arial" charset="0"/>
              </a:rPr>
              <a:t>Do not forget setting of default </a:t>
            </a:r>
            <a:r>
              <a:rPr lang="en-US" altLang="ja-JP" sz="2000" u="none" dirty="0" smtClean="0">
                <a:latin typeface="Arial" charset="0"/>
              </a:rPr>
              <a:t>gateway.  </a:t>
            </a:r>
            <a:r>
              <a:rPr lang="en-US" altLang="ja-JP" sz="2000" u="none" dirty="0" smtClean="0">
                <a:solidFill>
                  <a:srgbClr val="3333FF"/>
                </a:solidFill>
                <a:latin typeface="Arial" charset="0"/>
              </a:rPr>
              <a:t>192.168.0.1</a:t>
            </a:r>
            <a:r>
              <a:rPr lang="en-US" altLang="ja-JP" sz="2000" u="none" dirty="0" smtClean="0">
                <a:latin typeface="Arial" charset="0"/>
              </a:rPr>
              <a:t>  </a:t>
            </a:r>
            <a:r>
              <a:rPr lang="en-US" altLang="ja-JP" sz="2000" u="none" dirty="0">
                <a:latin typeface="Arial" charset="0"/>
              </a:rPr>
              <a:t/>
            </a:r>
            <a:br>
              <a:rPr lang="en-US" altLang="ja-JP" sz="2000" u="none" dirty="0">
                <a:latin typeface="Arial" charset="0"/>
              </a:rPr>
            </a:br>
            <a:r>
              <a:rPr lang="en-US" altLang="ja-JP" sz="2000" u="none" dirty="0" smtClean="0">
                <a:latin typeface="Arial" charset="0"/>
              </a:rPr>
              <a:t>(4) </a:t>
            </a:r>
            <a:r>
              <a:rPr lang="en-US" altLang="ja-JP" sz="2000" u="none" dirty="0">
                <a:latin typeface="Arial" charset="0"/>
              </a:rPr>
              <a:t>PBX has to know location of each IP extension.  Local or </a:t>
            </a:r>
            <a:r>
              <a:rPr lang="en-US" altLang="ja-JP" sz="2000" u="none" dirty="0">
                <a:solidFill>
                  <a:srgbClr val="3333FF"/>
                </a:solidFill>
                <a:latin typeface="Arial" charset="0"/>
              </a:rPr>
              <a:t>Remote</a:t>
            </a:r>
            <a:br>
              <a:rPr lang="en-US" altLang="ja-JP" sz="2000" u="none" dirty="0">
                <a:solidFill>
                  <a:srgbClr val="3333FF"/>
                </a:solidFill>
                <a:latin typeface="Arial" charset="0"/>
              </a:rPr>
            </a:br>
            <a:r>
              <a:rPr lang="en-US" altLang="ja-JP" sz="2000" u="none" dirty="0" smtClean="0">
                <a:latin typeface="Arial" charset="0"/>
              </a:rPr>
              <a:t/>
            </a:r>
            <a:br>
              <a:rPr lang="en-US" altLang="ja-JP" sz="2000" u="none" dirty="0" smtClean="0">
                <a:latin typeface="Arial" charset="0"/>
              </a:rPr>
            </a:br>
            <a:r>
              <a:rPr lang="en-US" altLang="ja-JP" sz="2000" u="none" dirty="0" smtClean="0">
                <a:latin typeface="Arial" charset="0"/>
              </a:rPr>
              <a:t>Port </a:t>
            </a:r>
            <a:r>
              <a:rPr lang="en-US" altLang="ja-JP" sz="2000" u="none" dirty="0">
                <a:latin typeface="Arial" charset="0"/>
              </a:rPr>
              <a:t>Fwd is required to router</a:t>
            </a:r>
            <a:r>
              <a:rPr lang="en-US" altLang="ja-JP" sz="2000" u="none" dirty="0" smtClean="0">
                <a:latin typeface="Arial" charset="0"/>
              </a:rPr>
              <a:t>.</a:t>
            </a:r>
            <a:endParaRPr lang="ja-JP" altLang="en-US" u="none" dirty="0">
              <a:latin typeface="Arial" charset="0"/>
            </a:endParaRPr>
          </a:p>
        </p:txBody>
      </p:sp>
      <p:sp>
        <p:nvSpPr>
          <p:cNvPr id="1369140" name="Rectangle 52"/>
          <p:cNvSpPr>
            <a:spLocks noChangeArrowheads="1"/>
          </p:cNvSpPr>
          <p:nvPr/>
        </p:nvSpPr>
        <p:spPr bwMode="auto">
          <a:xfrm>
            <a:off x="3217863" y="3836988"/>
            <a:ext cx="13843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ja-JP" dirty="0"/>
              <a:t>WAN</a:t>
            </a:r>
            <a:br>
              <a:rPr lang="en-US" altLang="ja-JP" dirty="0"/>
            </a:br>
            <a:r>
              <a:rPr lang="en-US" altLang="ja-JP" dirty="0" smtClean="0">
                <a:solidFill>
                  <a:srgbClr val="3333FF"/>
                </a:solidFill>
              </a:rPr>
              <a:t>11.22.33.44</a:t>
            </a:r>
            <a:r>
              <a:rPr lang="en-US" altLang="ja-JP" sz="1200" dirty="0" smtClean="0">
                <a:solidFill>
                  <a:srgbClr val="3333FF"/>
                </a:solidFill>
              </a:rPr>
              <a:t/>
            </a:r>
            <a:br>
              <a:rPr lang="en-US" altLang="ja-JP" sz="1200" dirty="0" smtClean="0">
                <a:solidFill>
                  <a:srgbClr val="3333FF"/>
                </a:solidFill>
              </a:rPr>
            </a:br>
            <a:r>
              <a:rPr lang="en-US" altLang="ja-JP" sz="1200" dirty="0" smtClean="0">
                <a:solidFill>
                  <a:srgbClr val="3333FF"/>
                </a:solidFill>
              </a:rPr>
              <a:t>   </a:t>
            </a:r>
            <a:r>
              <a:rPr lang="en-US" altLang="ja-JP" sz="1200" dirty="0" smtClean="0"/>
              <a:t>Port : </a:t>
            </a:r>
            <a:r>
              <a:rPr lang="en-US" altLang="ja-JP" sz="1200" dirty="0" smtClean="0">
                <a:solidFill>
                  <a:srgbClr val="FF0000"/>
                </a:solidFill>
              </a:rPr>
              <a:t>15060</a:t>
            </a:r>
            <a:endParaRPr lang="ja-JP" altLang="en-US" sz="1200" dirty="0">
              <a:solidFill>
                <a:srgbClr val="FF0000"/>
              </a:solidFill>
            </a:endParaRPr>
          </a:p>
        </p:txBody>
      </p:sp>
      <p:sp>
        <p:nvSpPr>
          <p:cNvPr id="1369144" name="Line 56"/>
          <p:cNvSpPr>
            <a:spLocks noChangeShapeType="1"/>
          </p:cNvSpPr>
          <p:nvPr/>
        </p:nvSpPr>
        <p:spPr bwMode="auto">
          <a:xfrm>
            <a:off x="4173538" y="4572001"/>
            <a:ext cx="1757362" cy="1295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69145" name="Rectangle 57"/>
          <p:cNvSpPr>
            <a:spLocks noChangeArrowheads="1"/>
          </p:cNvSpPr>
          <p:nvPr/>
        </p:nvSpPr>
        <p:spPr bwMode="auto">
          <a:xfrm>
            <a:off x="584200" y="5864225"/>
            <a:ext cx="1397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ja-JP" sz="1200" dirty="0" smtClean="0"/>
              <a:t>Ext 101</a:t>
            </a:r>
            <a:br>
              <a:rPr lang="en-US" altLang="ja-JP" sz="1200" dirty="0" smtClean="0"/>
            </a:br>
            <a:r>
              <a:rPr lang="en-US" altLang="ja-JP" sz="1200" dirty="0" smtClean="0"/>
              <a:t>192.168.0.201</a:t>
            </a:r>
            <a:endParaRPr lang="ja-JP" altLang="en-US" sz="1200" dirty="0"/>
          </a:p>
        </p:txBody>
      </p:sp>
      <p:sp>
        <p:nvSpPr>
          <p:cNvPr id="1369147" name="Line 59"/>
          <p:cNvSpPr>
            <a:spLocks noChangeShapeType="1"/>
          </p:cNvSpPr>
          <p:nvPr/>
        </p:nvSpPr>
        <p:spPr bwMode="auto">
          <a:xfrm flipV="1">
            <a:off x="1641474" y="4464050"/>
            <a:ext cx="1711325" cy="3270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1369109" name="Picture 21" descr="MC900223530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838" y="4532313"/>
            <a:ext cx="968375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9155" name="Line 67"/>
          <p:cNvSpPr>
            <a:spLocks noChangeShapeType="1"/>
          </p:cNvSpPr>
          <p:nvPr/>
        </p:nvSpPr>
        <p:spPr bwMode="auto">
          <a:xfrm flipH="1">
            <a:off x="1185863" y="4995863"/>
            <a:ext cx="152400" cy="4905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1369112" name="Group 24"/>
          <p:cNvGrpSpPr>
            <a:grpSpLocks/>
          </p:cNvGrpSpPr>
          <p:nvPr/>
        </p:nvGrpSpPr>
        <p:grpSpPr bwMode="auto">
          <a:xfrm>
            <a:off x="4562475" y="4303713"/>
            <a:ext cx="935038" cy="550862"/>
            <a:chOff x="2290" y="1480"/>
            <a:chExt cx="589" cy="347"/>
          </a:xfrm>
        </p:grpSpPr>
        <p:grpSp>
          <p:nvGrpSpPr>
            <p:cNvPr id="1369113" name="Group 25"/>
            <p:cNvGrpSpPr>
              <a:grpSpLocks/>
            </p:cNvGrpSpPr>
            <p:nvPr/>
          </p:nvGrpSpPr>
          <p:grpSpPr bwMode="auto">
            <a:xfrm>
              <a:off x="2381" y="1480"/>
              <a:ext cx="409" cy="347"/>
              <a:chOff x="2336" y="1557"/>
              <a:chExt cx="484" cy="347"/>
            </a:xfrm>
          </p:grpSpPr>
          <p:sp>
            <p:nvSpPr>
              <p:cNvPr id="1369114" name="Oval 26"/>
              <p:cNvSpPr>
                <a:spLocks noChangeArrowheads="1"/>
              </p:cNvSpPr>
              <p:nvPr/>
            </p:nvSpPr>
            <p:spPr bwMode="auto">
              <a:xfrm>
                <a:off x="2336" y="1658"/>
                <a:ext cx="199" cy="14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69115" name="Oval 27"/>
              <p:cNvSpPr>
                <a:spLocks noChangeArrowheads="1"/>
              </p:cNvSpPr>
              <p:nvPr/>
            </p:nvSpPr>
            <p:spPr bwMode="auto">
              <a:xfrm>
                <a:off x="2421" y="1572"/>
                <a:ext cx="200" cy="14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69116" name="Oval 28"/>
              <p:cNvSpPr>
                <a:spLocks noChangeArrowheads="1"/>
              </p:cNvSpPr>
              <p:nvPr/>
            </p:nvSpPr>
            <p:spPr bwMode="auto">
              <a:xfrm>
                <a:off x="2543" y="1557"/>
                <a:ext cx="201" cy="14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69117" name="Oval 29"/>
              <p:cNvSpPr>
                <a:spLocks noChangeArrowheads="1"/>
              </p:cNvSpPr>
              <p:nvPr/>
            </p:nvSpPr>
            <p:spPr bwMode="auto">
              <a:xfrm>
                <a:off x="2385" y="1755"/>
                <a:ext cx="200" cy="14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69118" name="Oval 30"/>
              <p:cNvSpPr>
                <a:spLocks noChangeArrowheads="1"/>
              </p:cNvSpPr>
              <p:nvPr/>
            </p:nvSpPr>
            <p:spPr bwMode="auto">
              <a:xfrm>
                <a:off x="2527" y="1755"/>
                <a:ext cx="199" cy="14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69119" name="Oval 31"/>
              <p:cNvSpPr>
                <a:spLocks noChangeArrowheads="1"/>
              </p:cNvSpPr>
              <p:nvPr/>
            </p:nvSpPr>
            <p:spPr bwMode="auto">
              <a:xfrm>
                <a:off x="2467" y="1643"/>
                <a:ext cx="200" cy="14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69120" name="Oval 32"/>
              <p:cNvSpPr>
                <a:spLocks noChangeArrowheads="1"/>
              </p:cNvSpPr>
              <p:nvPr/>
            </p:nvSpPr>
            <p:spPr bwMode="auto">
              <a:xfrm>
                <a:off x="2621" y="1643"/>
                <a:ext cx="199" cy="14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1369121" name="Text Box 33"/>
            <p:cNvSpPr txBox="1">
              <a:spLocks noChangeArrowheads="1"/>
            </p:cNvSpPr>
            <p:nvPr/>
          </p:nvSpPr>
          <p:spPr bwMode="auto">
            <a:xfrm>
              <a:off x="2290" y="1525"/>
              <a:ext cx="58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kumimoji="0" lang="en-US" altLang="ja-JP" sz="1000" b="1">
                  <a:latin typeface="Times New Roman" pitchFamily="18" charset="0"/>
                </a:rPr>
                <a:t>Internet</a:t>
              </a:r>
            </a:p>
          </p:txBody>
        </p:sp>
      </p:grpSp>
      <p:sp>
        <p:nvSpPr>
          <p:cNvPr id="1369156" name="Rectangle 68"/>
          <p:cNvSpPr>
            <a:spLocks noChangeArrowheads="1"/>
          </p:cNvSpPr>
          <p:nvPr/>
        </p:nvSpPr>
        <p:spPr bwMode="auto">
          <a:xfrm>
            <a:off x="5754688" y="5903913"/>
            <a:ext cx="1397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ja-JP" sz="1200" dirty="0" smtClean="0"/>
              <a:t>Ext 102</a:t>
            </a:r>
            <a:br>
              <a:rPr lang="en-US" altLang="ja-JP" sz="1200" dirty="0" smtClean="0"/>
            </a:br>
            <a:r>
              <a:rPr lang="en-US" altLang="ja-JP" sz="1200" dirty="0" smtClean="0"/>
              <a:t>192.168.1.201</a:t>
            </a:r>
            <a:endParaRPr lang="ja-JP" altLang="en-US" sz="1200" dirty="0"/>
          </a:p>
        </p:txBody>
      </p:sp>
      <p:sp>
        <p:nvSpPr>
          <p:cNvPr id="1369157" name="Line 69"/>
          <p:cNvSpPr>
            <a:spLocks noChangeShapeType="1"/>
          </p:cNvSpPr>
          <p:nvPr/>
        </p:nvSpPr>
        <p:spPr bwMode="auto">
          <a:xfrm flipH="1">
            <a:off x="7681913" y="4483100"/>
            <a:ext cx="258762" cy="360363"/>
          </a:xfrm>
          <a:prstGeom prst="line">
            <a:avLst/>
          </a:prstGeom>
          <a:noFill/>
          <a:ln w="349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1369158" name="Line 70"/>
          <p:cNvSpPr>
            <a:spLocks noChangeShapeType="1"/>
          </p:cNvSpPr>
          <p:nvPr/>
        </p:nvSpPr>
        <p:spPr bwMode="auto">
          <a:xfrm flipH="1">
            <a:off x="7694613" y="4732338"/>
            <a:ext cx="287337" cy="111125"/>
          </a:xfrm>
          <a:prstGeom prst="line">
            <a:avLst/>
          </a:prstGeom>
          <a:noFill/>
          <a:ln w="349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1369159" name="Line 71"/>
          <p:cNvSpPr>
            <a:spLocks noChangeShapeType="1"/>
          </p:cNvSpPr>
          <p:nvPr/>
        </p:nvSpPr>
        <p:spPr bwMode="auto">
          <a:xfrm flipH="1">
            <a:off x="7747000" y="4733925"/>
            <a:ext cx="258763" cy="360363"/>
          </a:xfrm>
          <a:prstGeom prst="line">
            <a:avLst/>
          </a:prstGeom>
          <a:noFill/>
          <a:ln w="349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pic>
        <p:nvPicPr>
          <p:cNvPr id="1369160" name="Picture 7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838" y="4976813"/>
            <a:ext cx="382587" cy="73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31"/>
          <p:cNvSpPr txBox="1">
            <a:spLocks noChangeArrowheads="1"/>
          </p:cNvSpPr>
          <p:nvPr/>
        </p:nvSpPr>
        <p:spPr bwMode="auto">
          <a:xfrm>
            <a:off x="3963988" y="2536478"/>
            <a:ext cx="4424362" cy="107721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ja-JP" u="none" dirty="0" smtClean="0">
                <a:latin typeface="Arial" charset="0"/>
              </a:rPr>
              <a:t>“5060” is </a:t>
            </a:r>
            <a:r>
              <a:rPr lang="en-US" altLang="ja-JP" u="none" dirty="0">
                <a:latin typeface="Arial" charset="0"/>
              </a:rPr>
              <a:t>too famous as port for SIP. </a:t>
            </a:r>
            <a:br>
              <a:rPr lang="en-US" altLang="ja-JP" u="none" dirty="0">
                <a:latin typeface="Arial" charset="0"/>
              </a:rPr>
            </a:br>
            <a:r>
              <a:rPr lang="en-US" altLang="ja-JP" u="none" dirty="0" smtClean="0">
                <a:latin typeface="Arial" charset="0"/>
              </a:rPr>
              <a:t>“5060” has high </a:t>
            </a:r>
            <a:r>
              <a:rPr lang="en-US" altLang="ja-JP" u="none" dirty="0">
                <a:latin typeface="Arial" charset="0"/>
              </a:rPr>
              <a:t>risk for attacking by hacker</a:t>
            </a:r>
            <a:r>
              <a:rPr lang="en-US" altLang="ja-JP" u="none" dirty="0" smtClean="0">
                <a:latin typeface="Arial" charset="0"/>
              </a:rPr>
              <a:t>. </a:t>
            </a:r>
            <a:r>
              <a:rPr lang="en-US" altLang="ja-JP" u="none" dirty="0">
                <a:latin typeface="Arial" charset="0"/>
              </a:rPr>
              <a:t/>
            </a:r>
            <a:br>
              <a:rPr lang="en-US" altLang="ja-JP" u="none" dirty="0">
                <a:latin typeface="Arial" charset="0"/>
              </a:rPr>
            </a:br>
            <a:r>
              <a:rPr lang="en-US" altLang="ja-JP" u="none" dirty="0" smtClean="0">
                <a:latin typeface="Arial" charset="0"/>
              </a:rPr>
              <a:t>So Port Fwd by router from 15060 to 5060 is</a:t>
            </a:r>
            <a:br>
              <a:rPr lang="en-US" altLang="ja-JP" u="none" dirty="0" smtClean="0">
                <a:latin typeface="Arial" charset="0"/>
              </a:rPr>
            </a:br>
            <a:r>
              <a:rPr lang="en-US" altLang="ja-JP" u="none" dirty="0" smtClean="0">
                <a:latin typeface="Arial" charset="0"/>
              </a:rPr>
              <a:t>required. “15060” is example.</a:t>
            </a:r>
            <a:endParaRPr lang="ja-JP" altLang="en-US" u="none" dirty="0">
              <a:latin typeface="Arial" charset="0"/>
            </a:endParaRPr>
          </a:p>
        </p:txBody>
      </p:sp>
      <p:sp>
        <p:nvSpPr>
          <p:cNvPr id="1369163" name="AutoShape 75"/>
          <p:cNvSpPr>
            <a:spLocks noChangeArrowheads="1"/>
          </p:cNvSpPr>
          <p:nvPr/>
        </p:nvSpPr>
        <p:spPr bwMode="auto">
          <a:xfrm>
            <a:off x="800100" y="2959100"/>
            <a:ext cx="2324100" cy="685800"/>
          </a:xfrm>
          <a:prstGeom prst="wedgeRoundRectCallout">
            <a:avLst>
              <a:gd name="adj1" fmla="val 56488"/>
              <a:gd name="adj2" fmla="val 149305"/>
              <a:gd name="adj3" fmla="val 16667"/>
            </a:avLst>
          </a:prstGeom>
          <a:solidFill>
            <a:schemeClr val="accent1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altLang="ja-JP">
                <a:solidFill>
                  <a:srgbClr val="FF0000"/>
                </a:solidFill>
              </a:rPr>
              <a:t>15060</a:t>
            </a:r>
            <a:r>
              <a:rPr lang="en-US" altLang="ja-JP"/>
              <a:t> to 192.168.0.101:</a:t>
            </a:r>
            <a:r>
              <a:rPr lang="en-US" altLang="ja-JP">
                <a:solidFill>
                  <a:srgbClr val="FF0000"/>
                </a:solidFill>
              </a:rPr>
              <a:t>5060</a:t>
            </a:r>
          </a:p>
        </p:txBody>
      </p:sp>
      <p:sp>
        <p:nvSpPr>
          <p:cNvPr id="59" name="Rectangle 68"/>
          <p:cNvSpPr>
            <a:spLocks noChangeArrowheads="1"/>
          </p:cNvSpPr>
          <p:nvPr/>
        </p:nvSpPr>
        <p:spPr bwMode="auto">
          <a:xfrm>
            <a:off x="7807325" y="5735638"/>
            <a:ext cx="86201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ja-JP" sz="1200" dirty="0" smtClean="0"/>
              <a:t>Ext 103</a:t>
            </a:r>
            <a:endParaRPr lang="ja-JP" altLang="en-US" sz="1200" dirty="0"/>
          </a:p>
        </p:txBody>
      </p:sp>
      <p:pic>
        <p:nvPicPr>
          <p:cNvPr id="1369105" name="Picture 1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5387975"/>
            <a:ext cx="760413" cy="55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Rectangle 3"/>
          <p:cNvSpPr>
            <a:spLocks noChangeArrowheads="1"/>
          </p:cNvSpPr>
          <p:nvPr/>
        </p:nvSpPr>
        <p:spPr bwMode="auto">
          <a:xfrm>
            <a:off x="5481638" y="3827463"/>
            <a:ext cx="3086100" cy="2555875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altLang="ja-JP" dirty="0">
                <a:solidFill>
                  <a:srgbClr val="0070C0"/>
                </a:solidFill>
              </a:rPr>
              <a:t>Remote</a:t>
            </a:r>
            <a:r>
              <a:rPr lang="en-US" altLang="ja-JP" dirty="0"/>
              <a:t> Office</a:t>
            </a:r>
            <a:br>
              <a:rPr lang="en-US" altLang="ja-JP" dirty="0"/>
            </a:br>
            <a:r>
              <a:rPr lang="en-US" altLang="ja-JP" dirty="0" smtClean="0"/>
              <a:t>or Mobile Internet 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61" name="Text Box 153"/>
          <p:cNvSpPr txBox="1">
            <a:spLocks noChangeArrowheads="1"/>
          </p:cNvSpPr>
          <p:nvPr/>
        </p:nvSpPr>
        <p:spPr bwMode="auto">
          <a:xfrm>
            <a:off x="277813" y="6553200"/>
            <a:ext cx="788352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en-US" altLang="ja-JP" sz="1400" dirty="0" smtClean="0"/>
              <a:t>Fixed global IP address is required. DDNS is not supported.</a:t>
            </a:r>
            <a:endParaRPr lang="en-US" altLang="ja-JP" sz="1400" dirty="0">
              <a:solidFill>
                <a:srgbClr val="000000"/>
              </a:solidFill>
              <a:ea typeface="HGP創英角ｺﾞｼｯｸUB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5800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0658" name="Rectangle 2"/>
          <p:cNvSpPr>
            <a:spLocks noChangeArrowheads="1"/>
          </p:cNvSpPr>
          <p:nvPr/>
        </p:nvSpPr>
        <p:spPr bwMode="auto">
          <a:xfrm>
            <a:off x="542925" y="1385888"/>
            <a:ext cx="8067675" cy="346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r>
              <a:rPr lang="en-US" altLang="ja-JP" sz="4000" b="1" u="none">
                <a:solidFill>
                  <a:schemeClr val="bg1"/>
                </a:solidFill>
                <a:latin typeface="Arial" charset="0"/>
              </a:rPr>
              <a:t>Thank you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146" name="Rectangle 3"/>
          <p:cNvSpPr>
            <a:spLocks noChangeArrowheads="1"/>
          </p:cNvSpPr>
          <p:nvPr/>
        </p:nvSpPr>
        <p:spPr bwMode="auto">
          <a:xfrm>
            <a:off x="190500" y="73025"/>
            <a:ext cx="879157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36000" rIns="36000" bIns="36000" anchor="ctr">
            <a:spAutoFit/>
          </a:bodyPr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eaLnBrk="1" hangingPunct="1">
              <a:buSzPct val="100000"/>
            </a:pPr>
            <a:r>
              <a:rPr lang="en-US" altLang="ja-JP" sz="2800" b="1" u="none">
                <a:solidFill>
                  <a:schemeClr val="bg1"/>
                </a:solidFill>
                <a:latin typeface="Arial" pitchFamily="34" charset="0"/>
                <a:sym typeface="ＭＳ Ｐゴシック" pitchFamily="50" charset="-128"/>
              </a:rPr>
              <a:t>Revision</a:t>
            </a:r>
          </a:p>
        </p:txBody>
      </p:sp>
      <p:graphicFrame>
        <p:nvGraphicFramePr>
          <p:cNvPr id="1414177" name="Group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3784870"/>
              </p:ext>
            </p:extLst>
          </p:nvPr>
        </p:nvGraphicFramePr>
        <p:xfrm>
          <a:off x="409575" y="944563"/>
          <a:ext cx="8264525" cy="5278755"/>
        </p:xfrm>
        <a:graphic>
          <a:graphicData uri="http://schemas.openxmlformats.org/drawingml/2006/table">
            <a:tbl>
              <a:tblPr/>
              <a:tblGrid>
                <a:gridCol w="1622425"/>
                <a:gridCol w="1549400"/>
                <a:gridCol w="5092700"/>
              </a:tblGrid>
              <a:tr h="28257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Date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No.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Change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April 17, 2014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All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First release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June 2, 2014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u="non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  <a:cs typeface="+mn-cs"/>
                        </a:rPr>
                        <a:t>Condition for router was revised.</a:t>
                      </a:r>
                      <a:endParaRPr kumimoji="1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Nov 5, 2014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u="non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  <a:cs typeface="+mn-cs"/>
                        </a:rPr>
                        <a:t>Software phone version 4 supports MRG.</a:t>
                      </a:r>
                      <a:endParaRPr kumimoji="1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u="non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  <a:cs typeface="+mn-cs"/>
                        </a:rPr>
                        <a:t>Condition for router was revised.</a:t>
                      </a:r>
                      <a:endParaRPr kumimoji="1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575">
                <a:tc rowSpan="5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April 2, 2015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1 (Page 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KX-HDV was added.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57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2 (Page 3)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DDNS is not supported.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575"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2 (Page 3)</a:t>
                      </a:r>
                      <a:b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</a:b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11 (Page 5)</a:t>
                      </a:r>
                      <a:b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</a:b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51 (Page 28)</a:t>
                      </a:r>
                      <a:b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</a:br>
                      <a:endParaRPr kumimoji="1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b="0" dirty="0" smtClean="0"/>
                        <a:t>This document uses “15060” as example.</a:t>
                      </a:r>
                      <a:br>
                        <a:rPr lang="en-US" altLang="ja-JP" sz="1600" b="0" dirty="0" smtClean="0"/>
                      </a:br>
                      <a:r>
                        <a:rPr lang="en-US" altLang="ja-JP" sz="1600" b="0" dirty="0" smtClean="0"/>
                        <a:t>However x50xx such as “15060” and 50xx cannot be programmed from version 4.2 because these are famous as SIP port now.</a:t>
                      </a:r>
                      <a:br>
                        <a:rPr lang="en-US" altLang="ja-JP" sz="1600" b="0" dirty="0" smtClean="0"/>
                      </a:br>
                      <a:r>
                        <a:rPr lang="en-US" altLang="ja-JP" sz="1600" b="0" dirty="0" smtClean="0"/>
                        <a:t>3xxxx is recommended.</a:t>
                      </a:r>
                      <a:endParaRPr kumimoji="1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575"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16 (Page 10)</a:t>
                      </a:r>
                      <a:b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</a:b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22 (Page 13)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Notice for security was added.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47 (Page 26)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u="non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  <a:cs typeface="+mn-cs"/>
                        </a:rPr>
                        <a:t>Condition for router was added.</a:t>
                      </a:r>
                      <a:endParaRPr kumimoji="1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Oct 15, 2015</a:t>
                      </a:r>
                      <a:endParaRPr kumimoji="1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16 (Page 10)</a:t>
                      </a:r>
                      <a:endParaRPr kumimoji="1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Notice for security was revised.</a:t>
                      </a:r>
                      <a:endParaRPr kumimoji="1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708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898" name="Rectangle 2"/>
          <p:cNvSpPr>
            <a:spLocks noChangeArrowheads="1"/>
          </p:cNvSpPr>
          <p:nvPr/>
        </p:nvSpPr>
        <p:spPr bwMode="auto">
          <a:xfrm>
            <a:off x="542925" y="1385888"/>
            <a:ext cx="8067675" cy="346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r>
              <a:rPr lang="en-US" altLang="ja-JP" sz="4000" b="1" u="none" dirty="0">
                <a:solidFill>
                  <a:schemeClr val="bg1"/>
                </a:solidFill>
                <a:latin typeface="Arial" charset="0"/>
              </a:rPr>
              <a:t>Chapter 1</a:t>
            </a:r>
            <a:br>
              <a:rPr lang="en-US" altLang="ja-JP" sz="4000" b="1" u="none" dirty="0">
                <a:solidFill>
                  <a:schemeClr val="bg1"/>
                </a:solidFill>
                <a:latin typeface="Arial" charset="0"/>
              </a:rPr>
            </a:br>
            <a:r>
              <a:rPr lang="en-US" altLang="ja-JP" sz="4000" b="1" u="none" dirty="0" smtClean="0">
                <a:solidFill>
                  <a:schemeClr val="bg1"/>
                </a:solidFill>
                <a:latin typeface="Arial" charset="0"/>
              </a:rPr>
              <a:t>PBX Programming</a:t>
            </a:r>
            <a:endParaRPr lang="en-US" altLang="ja-JP" sz="4000" b="1" u="none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" y="857250"/>
            <a:ext cx="7610475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1140" name="Line 356"/>
          <p:cNvSpPr>
            <a:spLocks noChangeShapeType="1"/>
          </p:cNvSpPr>
          <p:nvPr/>
        </p:nvSpPr>
        <p:spPr bwMode="auto">
          <a:xfrm>
            <a:off x="5438775" y="3921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371145" name="Rectangle 8"/>
          <p:cNvSpPr>
            <a:spLocks noChangeArrowheads="1"/>
          </p:cNvSpPr>
          <p:nvPr/>
        </p:nvSpPr>
        <p:spPr bwMode="auto">
          <a:xfrm>
            <a:off x="0" y="7620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eaLnBrk="1" hangingPunct="1">
              <a:buSzPct val="100000"/>
            </a:pPr>
            <a:r>
              <a:rPr lang="en-US" altLang="ja-JP" sz="2800" b="1" u="none" dirty="0" smtClean="0">
                <a:solidFill>
                  <a:schemeClr val="bg1"/>
                </a:solidFill>
                <a:latin typeface="Arial" charset="0"/>
                <a:sym typeface="ＭＳ Ｐゴシック" pitchFamily="50" charset="-128"/>
              </a:rPr>
              <a:t>11. Assign Global </a:t>
            </a:r>
            <a:r>
              <a:rPr lang="en-US" altLang="ja-JP" sz="2800" b="1" u="none" dirty="0">
                <a:solidFill>
                  <a:schemeClr val="bg1"/>
                </a:solidFill>
                <a:latin typeface="Arial" charset="0"/>
                <a:sym typeface="ＭＳ Ｐゴシック" pitchFamily="50" charset="-128"/>
              </a:rPr>
              <a:t>IP Address of </a:t>
            </a:r>
            <a:r>
              <a:rPr lang="en-US" altLang="ja-JP" sz="2800" b="1" u="none" dirty="0" smtClean="0">
                <a:solidFill>
                  <a:schemeClr val="bg1"/>
                </a:solidFill>
                <a:latin typeface="Arial" charset="0"/>
                <a:sym typeface="ＭＳ Ｐゴシック" pitchFamily="50" charset="-128"/>
              </a:rPr>
              <a:t>Router.</a:t>
            </a:r>
            <a:endParaRPr lang="en-US" altLang="ja-JP" sz="2800" b="1" u="none" dirty="0">
              <a:solidFill>
                <a:schemeClr val="bg1"/>
              </a:solidFill>
              <a:latin typeface="Arial" charset="0"/>
              <a:sym typeface="ＭＳ Ｐゴシック" pitchFamily="50" charset="-128"/>
            </a:endParaRPr>
          </a:p>
        </p:txBody>
      </p:sp>
      <p:sp>
        <p:nvSpPr>
          <p:cNvPr id="1371223" name="Oval 87"/>
          <p:cNvSpPr>
            <a:spLocks noChangeArrowheads="1"/>
          </p:cNvSpPr>
          <p:nvPr/>
        </p:nvSpPr>
        <p:spPr bwMode="auto">
          <a:xfrm>
            <a:off x="5981700" y="1841500"/>
            <a:ext cx="2133600" cy="40640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3" name="Rectangle 65"/>
          <p:cNvSpPr>
            <a:spLocks noChangeArrowheads="1"/>
          </p:cNvSpPr>
          <p:nvPr/>
        </p:nvSpPr>
        <p:spPr bwMode="auto">
          <a:xfrm>
            <a:off x="2371725" y="4899025"/>
            <a:ext cx="131921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altLang="ja-JP" dirty="0">
                <a:solidFill>
                  <a:srgbClr val="3333FF"/>
                </a:solidFill>
              </a:rPr>
              <a:t>192.168.0.1</a:t>
            </a:r>
            <a:endParaRPr lang="ja-JP" altLang="en-US" dirty="0">
              <a:solidFill>
                <a:srgbClr val="3333FF"/>
              </a:solidFill>
            </a:endParaRPr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466725" y="3829050"/>
            <a:ext cx="4013200" cy="2555875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ja-JP" dirty="0" smtClean="0">
                <a:solidFill>
                  <a:srgbClr val="3333FF"/>
                </a:solidFill>
              </a:rPr>
              <a:t>Local</a:t>
            </a:r>
            <a:r>
              <a:rPr lang="en-US" altLang="ja-JP" dirty="0" smtClean="0"/>
              <a:t> </a:t>
            </a:r>
            <a:r>
              <a:rPr lang="en-US" altLang="ja-JP" dirty="0"/>
              <a:t>Office</a:t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25" name="Line 12"/>
          <p:cNvSpPr>
            <a:spLocks noChangeShapeType="1"/>
          </p:cNvSpPr>
          <p:nvPr/>
        </p:nvSpPr>
        <p:spPr bwMode="auto">
          <a:xfrm flipH="1">
            <a:off x="1617663" y="4313238"/>
            <a:ext cx="0" cy="963612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sp>
        <p:nvSpPr>
          <p:cNvPr id="26" name="Line 13"/>
          <p:cNvSpPr>
            <a:spLocks noChangeShapeType="1"/>
          </p:cNvSpPr>
          <p:nvPr/>
        </p:nvSpPr>
        <p:spPr bwMode="auto">
          <a:xfrm flipH="1" flipV="1">
            <a:off x="725488" y="5273675"/>
            <a:ext cx="3238500" cy="1588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sp>
        <p:nvSpPr>
          <p:cNvPr id="27" name="Line 14"/>
          <p:cNvSpPr>
            <a:spLocks noChangeShapeType="1"/>
          </p:cNvSpPr>
          <p:nvPr/>
        </p:nvSpPr>
        <p:spPr bwMode="auto">
          <a:xfrm flipH="1">
            <a:off x="1011238" y="5268913"/>
            <a:ext cx="0" cy="468312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sp>
        <p:nvSpPr>
          <p:cNvPr id="28" name="Line 15"/>
          <p:cNvSpPr>
            <a:spLocks noChangeShapeType="1"/>
          </p:cNvSpPr>
          <p:nvPr/>
        </p:nvSpPr>
        <p:spPr bwMode="auto">
          <a:xfrm flipH="1">
            <a:off x="2232025" y="5270500"/>
            <a:ext cx="0" cy="468313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pic>
        <p:nvPicPr>
          <p:cNvPr id="29" name="Picture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225" y="5486400"/>
            <a:ext cx="64770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" name="Picture 1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5387975"/>
            <a:ext cx="760413" cy="55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4" descr="1U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3" y="4283075"/>
            <a:ext cx="11334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Line 19"/>
          <p:cNvSpPr>
            <a:spLocks noChangeShapeType="1"/>
          </p:cNvSpPr>
          <p:nvPr/>
        </p:nvSpPr>
        <p:spPr bwMode="auto">
          <a:xfrm flipH="1">
            <a:off x="3625850" y="4606925"/>
            <a:ext cx="0" cy="671513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ja-JP" altLang="en-US" dirty="0"/>
          </a:p>
        </p:txBody>
      </p:sp>
      <p:sp>
        <p:nvSpPr>
          <p:cNvPr id="33" name="Rectangle 22"/>
          <p:cNvSpPr>
            <a:spLocks noChangeArrowheads="1"/>
          </p:cNvSpPr>
          <p:nvPr/>
        </p:nvSpPr>
        <p:spPr bwMode="auto">
          <a:xfrm>
            <a:off x="1695450" y="4956175"/>
            <a:ext cx="647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ja-JP" dirty="0"/>
              <a:t>LAN</a:t>
            </a:r>
            <a:endParaRPr lang="ja-JP" altLang="en-US" dirty="0"/>
          </a:p>
        </p:txBody>
      </p:sp>
      <p:sp>
        <p:nvSpPr>
          <p:cNvPr id="34" name="Rectangle 48"/>
          <p:cNvSpPr>
            <a:spLocks noChangeArrowheads="1"/>
          </p:cNvSpPr>
          <p:nvPr/>
        </p:nvSpPr>
        <p:spPr bwMode="auto">
          <a:xfrm>
            <a:off x="455613" y="4579938"/>
            <a:ext cx="1206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altLang="ja-JP" sz="1200" dirty="0"/>
              <a:t>192.168.0.101</a:t>
            </a:r>
            <a:br>
              <a:rPr lang="en-US" altLang="ja-JP" sz="1200" dirty="0"/>
            </a:br>
            <a:r>
              <a:rPr lang="en-US" altLang="ja-JP" sz="1200" dirty="0"/>
              <a:t>Port : 5060</a:t>
            </a:r>
            <a:endParaRPr lang="ja-JP" altLang="en-US" sz="1200" dirty="0"/>
          </a:p>
        </p:txBody>
      </p:sp>
      <p:sp>
        <p:nvSpPr>
          <p:cNvPr id="35" name="Rectangle 52"/>
          <p:cNvSpPr>
            <a:spLocks noChangeArrowheads="1"/>
          </p:cNvSpPr>
          <p:nvPr/>
        </p:nvSpPr>
        <p:spPr bwMode="auto">
          <a:xfrm>
            <a:off x="3217863" y="3836988"/>
            <a:ext cx="13843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ja-JP" dirty="0"/>
              <a:t>WAN</a:t>
            </a:r>
            <a:br>
              <a:rPr lang="en-US" altLang="ja-JP" dirty="0"/>
            </a:br>
            <a:r>
              <a:rPr lang="en-US" altLang="ja-JP" dirty="0" smtClean="0">
                <a:solidFill>
                  <a:srgbClr val="FF0000"/>
                </a:solidFill>
              </a:rPr>
              <a:t>11.22.33.44</a:t>
            </a:r>
            <a:r>
              <a:rPr lang="en-US" altLang="ja-JP" sz="1200" dirty="0" smtClean="0">
                <a:solidFill>
                  <a:srgbClr val="3333FF"/>
                </a:solidFill>
              </a:rPr>
              <a:t/>
            </a:r>
            <a:br>
              <a:rPr lang="en-US" altLang="ja-JP" sz="1200" dirty="0" smtClean="0">
                <a:solidFill>
                  <a:srgbClr val="3333FF"/>
                </a:solidFill>
              </a:rPr>
            </a:br>
            <a:r>
              <a:rPr lang="en-US" altLang="ja-JP" sz="1200" dirty="0" smtClean="0">
                <a:solidFill>
                  <a:srgbClr val="3333FF"/>
                </a:solidFill>
              </a:rPr>
              <a:t>   </a:t>
            </a:r>
            <a:r>
              <a:rPr lang="en-US" altLang="ja-JP" sz="1200" dirty="0" smtClean="0"/>
              <a:t>Port : </a:t>
            </a:r>
            <a:r>
              <a:rPr lang="en-US" altLang="ja-JP" sz="1200" dirty="0" smtClean="0">
                <a:solidFill>
                  <a:srgbClr val="FF0000"/>
                </a:solidFill>
              </a:rPr>
              <a:t>15060</a:t>
            </a:r>
            <a:endParaRPr lang="ja-JP" altLang="en-US" sz="1200" dirty="0">
              <a:solidFill>
                <a:srgbClr val="FF0000"/>
              </a:solidFill>
            </a:endParaRPr>
          </a:p>
        </p:txBody>
      </p:sp>
      <p:sp>
        <p:nvSpPr>
          <p:cNvPr id="36" name="Rectangle 57"/>
          <p:cNvSpPr>
            <a:spLocks noChangeArrowheads="1"/>
          </p:cNvSpPr>
          <p:nvPr/>
        </p:nvSpPr>
        <p:spPr bwMode="auto">
          <a:xfrm>
            <a:off x="584200" y="5864225"/>
            <a:ext cx="1397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ja-JP" sz="1200" dirty="0" smtClean="0"/>
              <a:t>Ext 101</a:t>
            </a:r>
            <a:br>
              <a:rPr lang="en-US" altLang="ja-JP" sz="1200" dirty="0" smtClean="0"/>
            </a:br>
            <a:r>
              <a:rPr lang="en-US" altLang="ja-JP" sz="1200" dirty="0" smtClean="0"/>
              <a:t>192.168.0.201</a:t>
            </a:r>
            <a:endParaRPr lang="ja-JP" altLang="en-US" sz="1200" dirty="0"/>
          </a:p>
        </p:txBody>
      </p:sp>
      <p:pic>
        <p:nvPicPr>
          <p:cNvPr id="38" name="Picture 21" descr="MC900223530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838" y="4532313"/>
            <a:ext cx="968375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Oval 70"/>
          <p:cNvSpPr>
            <a:spLocks noChangeArrowheads="1"/>
          </p:cNvSpPr>
          <p:nvPr/>
        </p:nvSpPr>
        <p:spPr bwMode="auto">
          <a:xfrm>
            <a:off x="5981700" y="2790031"/>
            <a:ext cx="2133600" cy="351632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ja-JP" altLang="en-US"/>
          </a:p>
        </p:txBody>
      </p:sp>
      <p:sp>
        <p:nvSpPr>
          <p:cNvPr id="41" name="Line 59"/>
          <p:cNvSpPr>
            <a:spLocks noChangeShapeType="1"/>
          </p:cNvSpPr>
          <p:nvPr/>
        </p:nvSpPr>
        <p:spPr bwMode="auto">
          <a:xfrm flipV="1">
            <a:off x="6143228" y="3141662"/>
            <a:ext cx="647700" cy="579438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2" name="Rectangle 62"/>
          <p:cNvSpPr>
            <a:spLocks noChangeArrowheads="1"/>
          </p:cNvSpPr>
          <p:nvPr/>
        </p:nvSpPr>
        <p:spPr bwMode="auto">
          <a:xfrm>
            <a:off x="4648200" y="3838221"/>
            <a:ext cx="4013200" cy="2246769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l" eaLnBrk="0" hangingPunct="0"/>
            <a:r>
              <a:rPr lang="en-US" altLang="ja-JP" sz="2000" dirty="0" smtClean="0"/>
              <a:t>This document uses “15060” as example.</a:t>
            </a:r>
            <a:br>
              <a:rPr lang="en-US" altLang="ja-JP" sz="2000" dirty="0" smtClean="0"/>
            </a:br>
            <a:r>
              <a:rPr lang="en-US" altLang="ja-JP" sz="2000" dirty="0" smtClean="0"/>
              <a:t>However x50xx such as “15060” and 50xx cannot be programmed from version 4.2 because these are famous as SIP port now.</a:t>
            </a:r>
            <a:br>
              <a:rPr lang="en-US" altLang="ja-JP" sz="2000" dirty="0" smtClean="0"/>
            </a:br>
            <a:r>
              <a:rPr lang="en-US" altLang="ja-JP" sz="2000" dirty="0" smtClean="0"/>
              <a:t>3xxxx is recommended. </a:t>
            </a:r>
            <a:endParaRPr lang="ja-JP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251" name="Line 356"/>
          <p:cNvSpPr>
            <a:spLocks noChangeShapeType="1"/>
          </p:cNvSpPr>
          <p:nvPr/>
        </p:nvSpPr>
        <p:spPr bwMode="auto">
          <a:xfrm>
            <a:off x="5438775" y="3921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61252" name="Rectangle 8"/>
          <p:cNvSpPr>
            <a:spLocks noChangeArrowheads="1"/>
          </p:cNvSpPr>
          <p:nvPr/>
        </p:nvSpPr>
        <p:spPr bwMode="auto">
          <a:xfrm>
            <a:off x="0" y="7620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eaLnBrk="1" hangingPunct="1">
              <a:buSzPct val="100000"/>
            </a:pPr>
            <a:r>
              <a:rPr lang="en-US" altLang="ja-JP" sz="2800" b="1" u="none" dirty="0" smtClean="0">
                <a:solidFill>
                  <a:schemeClr val="bg1"/>
                </a:solidFill>
                <a:latin typeface="Arial" charset="0"/>
                <a:sym typeface="ＭＳ Ｐゴシック" pitchFamily="50" charset="-128"/>
              </a:rPr>
              <a:t>12. Assign Default Gateway.</a:t>
            </a:r>
            <a:endParaRPr lang="en-US" altLang="ja-JP" sz="2800" b="1" u="none" dirty="0">
              <a:solidFill>
                <a:schemeClr val="bg1"/>
              </a:solidFill>
              <a:latin typeface="Arial" charset="0"/>
              <a:sym typeface="ＭＳ Ｐゴシック" pitchFamily="50" charset="-128"/>
            </a:endParaRPr>
          </a:p>
        </p:txBody>
      </p:sp>
      <p:pic>
        <p:nvPicPr>
          <p:cNvPr id="1461271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862013"/>
            <a:ext cx="6980238" cy="284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61254" name="Oval 6"/>
          <p:cNvSpPr>
            <a:spLocks noChangeArrowheads="1"/>
          </p:cNvSpPr>
          <p:nvPr/>
        </p:nvSpPr>
        <p:spPr bwMode="auto">
          <a:xfrm>
            <a:off x="2590800" y="3378200"/>
            <a:ext cx="5359400" cy="38100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3" name="Text Box 31"/>
          <p:cNvSpPr txBox="1">
            <a:spLocks noChangeArrowheads="1"/>
          </p:cNvSpPr>
          <p:nvPr/>
        </p:nvSpPr>
        <p:spPr bwMode="auto">
          <a:xfrm>
            <a:off x="4775200" y="4218553"/>
            <a:ext cx="3905250" cy="83099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ja-JP" u="none" dirty="0" smtClean="0">
                <a:latin typeface="Arial" charset="0"/>
              </a:rPr>
              <a:t>Default gateway is required not only for remote IP extension but also for many other purpose.</a:t>
            </a:r>
            <a:endParaRPr lang="ja-JP" altLang="en-US" u="none" dirty="0">
              <a:latin typeface="Arial" charset="0"/>
            </a:endParaRPr>
          </a:p>
        </p:txBody>
      </p:sp>
      <p:sp>
        <p:nvSpPr>
          <p:cNvPr id="22" name="Rectangle 65"/>
          <p:cNvSpPr>
            <a:spLocks noChangeArrowheads="1"/>
          </p:cNvSpPr>
          <p:nvPr/>
        </p:nvSpPr>
        <p:spPr bwMode="auto">
          <a:xfrm>
            <a:off x="2371725" y="4899025"/>
            <a:ext cx="131921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altLang="ja-JP" dirty="0">
                <a:solidFill>
                  <a:srgbClr val="FF0000"/>
                </a:solidFill>
              </a:rPr>
              <a:t>192.168.0.1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466725" y="3829050"/>
            <a:ext cx="4013200" cy="2555875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ja-JP" dirty="0" smtClean="0">
                <a:solidFill>
                  <a:srgbClr val="3333FF"/>
                </a:solidFill>
              </a:rPr>
              <a:t>Local</a:t>
            </a:r>
            <a:r>
              <a:rPr lang="en-US" altLang="ja-JP" dirty="0" smtClean="0"/>
              <a:t> </a:t>
            </a:r>
            <a:r>
              <a:rPr lang="en-US" altLang="ja-JP" dirty="0"/>
              <a:t>Office</a:t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24" name="Line 12"/>
          <p:cNvSpPr>
            <a:spLocks noChangeShapeType="1"/>
          </p:cNvSpPr>
          <p:nvPr/>
        </p:nvSpPr>
        <p:spPr bwMode="auto">
          <a:xfrm flipH="1">
            <a:off x="1617663" y="4313238"/>
            <a:ext cx="0" cy="963612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sp>
        <p:nvSpPr>
          <p:cNvPr id="25" name="Line 13"/>
          <p:cNvSpPr>
            <a:spLocks noChangeShapeType="1"/>
          </p:cNvSpPr>
          <p:nvPr/>
        </p:nvSpPr>
        <p:spPr bwMode="auto">
          <a:xfrm flipH="1" flipV="1">
            <a:off x="725488" y="5273675"/>
            <a:ext cx="3238500" cy="1588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sp>
        <p:nvSpPr>
          <p:cNvPr id="26" name="Line 14"/>
          <p:cNvSpPr>
            <a:spLocks noChangeShapeType="1"/>
          </p:cNvSpPr>
          <p:nvPr/>
        </p:nvSpPr>
        <p:spPr bwMode="auto">
          <a:xfrm flipH="1">
            <a:off x="1011238" y="5268913"/>
            <a:ext cx="0" cy="468312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sp>
        <p:nvSpPr>
          <p:cNvPr id="27" name="Line 15"/>
          <p:cNvSpPr>
            <a:spLocks noChangeShapeType="1"/>
          </p:cNvSpPr>
          <p:nvPr/>
        </p:nvSpPr>
        <p:spPr bwMode="auto">
          <a:xfrm flipH="1">
            <a:off x="2232025" y="5270500"/>
            <a:ext cx="0" cy="468313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pic>
        <p:nvPicPr>
          <p:cNvPr id="28" name="Picture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225" y="5486400"/>
            <a:ext cx="64770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" name="Picture 1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5387975"/>
            <a:ext cx="760413" cy="55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4" descr="1U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3" y="4283075"/>
            <a:ext cx="11334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Line 19"/>
          <p:cNvSpPr>
            <a:spLocks noChangeShapeType="1"/>
          </p:cNvSpPr>
          <p:nvPr/>
        </p:nvSpPr>
        <p:spPr bwMode="auto">
          <a:xfrm flipH="1">
            <a:off x="3625850" y="4606925"/>
            <a:ext cx="0" cy="671513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ja-JP" altLang="en-US" dirty="0"/>
          </a:p>
        </p:txBody>
      </p:sp>
      <p:sp>
        <p:nvSpPr>
          <p:cNvPr id="32" name="Rectangle 22"/>
          <p:cNvSpPr>
            <a:spLocks noChangeArrowheads="1"/>
          </p:cNvSpPr>
          <p:nvPr/>
        </p:nvSpPr>
        <p:spPr bwMode="auto">
          <a:xfrm>
            <a:off x="1695450" y="4956175"/>
            <a:ext cx="647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ja-JP" dirty="0"/>
              <a:t>LAN</a:t>
            </a:r>
            <a:endParaRPr lang="ja-JP" altLang="en-US" dirty="0"/>
          </a:p>
        </p:txBody>
      </p:sp>
      <p:sp>
        <p:nvSpPr>
          <p:cNvPr id="33" name="Rectangle 48"/>
          <p:cNvSpPr>
            <a:spLocks noChangeArrowheads="1"/>
          </p:cNvSpPr>
          <p:nvPr/>
        </p:nvSpPr>
        <p:spPr bwMode="auto">
          <a:xfrm>
            <a:off x="455613" y="4579938"/>
            <a:ext cx="1206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altLang="ja-JP" sz="1200" dirty="0"/>
              <a:t>192.168.0.101</a:t>
            </a:r>
            <a:br>
              <a:rPr lang="en-US" altLang="ja-JP" sz="1200" dirty="0"/>
            </a:br>
            <a:r>
              <a:rPr lang="en-US" altLang="ja-JP" sz="1200" dirty="0"/>
              <a:t>Port : 5060</a:t>
            </a:r>
            <a:endParaRPr lang="ja-JP" altLang="en-US" sz="1200" dirty="0"/>
          </a:p>
        </p:txBody>
      </p:sp>
      <p:sp>
        <p:nvSpPr>
          <p:cNvPr id="34" name="Rectangle 52"/>
          <p:cNvSpPr>
            <a:spLocks noChangeArrowheads="1"/>
          </p:cNvSpPr>
          <p:nvPr/>
        </p:nvSpPr>
        <p:spPr bwMode="auto">
          <a:xfrm>
            <a:off x="3217863" y="3836988"/>
            <a:ext cx="13843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ja-JP" dirty="0"/>
              <a:t>WAN</a:t>
            </a:r>
            <a:br>
              <a:rPr lang="en-US" altLang="ja-JP" dirty="0"/>
            </a:br>
            <a:r>
              <a:rPr lang="en-US" altLang="ja-JP" dirty="0" smtClean="0">
                <a:solidFill>
                  <a:srgbClr val="3333FF"/>
                </a:solidFill>
              </a:rPr>
              <a:t>11.22.33.44</a:t>
            </a:r>
            <a:r>
              <a:rPr lang="en-US" altLang="ja-JP" sz="1200" dirty="0" smtClean="0">
                <a:solidFill>
                  <a:srgbClr val="3333FF"/>
                </a:solidFill>
              </a:rPr>
              <a:t/>
            </a:r>
            <a:br>
              <a:rPr lang="en-US" altLang="ja-JP" sz="1200" dirty="0" smtClean="0">
                <a:solidFill>
                  <a:srgbClr val="3333FF"/>
                </a:solidFill>
              </a:rPr>
            </a:br>
            <a:r>
              <a:rPr lang="en-US" altLang="ja-JP" sz="1200" dirty="0" smtClean="0">
                <a:solidFill>
                  <a:srgbClr val="3333FF"/>
                </a:solidFill>
              </a:rPr>
              <a:t>   </a:t>
            </a:r>
            <a:r>
              <a:rPr lang="en-US" altLang="ja-JP" sz="1200" dirty="0" smtClean="0"/>
              <a:t>Port : 15060</a:t>
            </a:r>
            <a:endParaRPr lang="ja-JP" altLang="en-US" sz="1200" dirty="0"/>
          </a:p>
        </p:txBody>
      </p:sp>
      <p:sp>
        <p:nvSpPr>
          <p:cNvPr id="35" name="Rectangle 57"/>
          <p:cNvSpPr>
            <a:spLocks noChangeArrowheads="1"/>
          </p:cNvSpPr>
          <p:nvPr/>
        </p:nvSpPr>
        <p:spPr bwMode="auto">
          <a:xfrm>
            <a:off x="584200" y="5864225"/>
            <a:ext cx="1397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ja-JP" sz="1200" dirty="0" smtClean="0"/>
              <a:t>Ext 101</a:t>
            </a:r>
            <a:br>
              <a:rPr lang="en-US" altLang="ja-JP" sz="1200" dirty="0" smtClean="0"/>
            </a:br>
            <a:r>
              <a:rPr lang="en-US" altLang="ja-JP" sz="1200" dirty="0" smtClean="0"/>
              <a:t>192.168.0.201</a:t>
            </a:r>
            <a:endParaRPr lang="ja-JP" altLang="en-US" sz="1200" dirty="0"/>
          </a:p>
        </p:txBody>
      </p:sp>
      <p:pic>
        <p:nvPicPr>
          <p:cNvPr id="37" name="Picture 21" descr="MC900223530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838" y="4532313"/>
            <a:ext cx="968375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234" name="Line 356"/>
          <p:cNvSpPr>
            <a:spLocks noChangeShapeType="1"/>
          </p:cNvSpPr>
          <p:nvPr/>
        </p:nvSpPr>
        <p:spPr bwMode="auto">
          <a:xfrm>
            <a:off x="5438775" y="3921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375235" name="Rectangle 8"/>
          <p:cNvSpPr>
            <a:spLocks noChangeArrowheads="1"/>
          </p:cNvSpPr>
          <p:nvPr/>
        </p:nvSpPr>
        <p:spPr bwMode="auto">
          <a:xfrm>
            <a:off x="0" y="7620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eaLnBrk="1" hangingPunct="1">
              <a:buSzPct val="100000"/>
            </a:pPr>
            <a:r>
              <a:rPr lang="en-US" altLang="ja-JP" sz="2800" b="1" u="none" dirty="0" smtClean="0">
                <a:solidFill>
                  <a:schemeClr val="bg1"/>
                </a:solidFill>
                <a:latin typeface="Arial" charset="0"/>
                <a:sym typeface="ＭＳ Ｐゴシック" pitchFamily="50" charset="-128"/>
              </a:rPr>
              <a:t>13. Assign Location </a:t>
            </a:r>
            <a:r>
              <a:rPr lang="en-US" altLang="ja-JP" sz="2800" b="1" u="none" dirty="0">
                <a:solidFill>
                  <a:schemeClr val="bg1"/>
                </a:solidFill>
                <a:latin typeface="Arial" charset="0"/>
                <a:sym typeface="ＭＳ Ｐゴシック" pitchFamily="50" charset="-128"/>
              </a:rPr>
              <a:t>of </a:t>
            </a:r>
            <a:r>
              <a:rPr lang="en-US" altLang="ja-JP" sz="2800" b="1" u="none" dirty="0" smtClean="0">
                <a:solidFill>
                  <a:schemeClr val="bg1"/>
                </a:solidFill>
                <a:latin typeface="Arial" charset="0"/>
                <a:sym typeface="ＭＳ Ｐゴシック" pitchFamily="50" charset="-128"/>
              </a:rPr>
              <a:t>SIP Extension.</a:t>
            </a:r>
            <a:endParaRPr lang="en-US" altLang="ja-JP" sz="2800" b="1" u="none" dirty="0">
              <a:solidFill>
                <a:schemeClr val="bg1"/>
              </a:solidFill>
              <a:latin typeface="Arial" charset="0"/>
              <a:sym typeface="ＭＳ Ｐゴシック" pitchFamily="50" charset="-128"/>
            </a:endParaRPr>
          </a:p>
        </p:txBody>
      </p:sp>
      <p:pic>
        <p:nvPicPr>
          <p:cNvPr id="137523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179573"/>
            <a:ext cx="8262937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298450" y="779463"/>
            <a:ext cx="3206750" cy="40011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ja-JP" sz="2000" u="none" dirty="0" smtClean="0">
                <a:latin typeface="Arial" charset="0"/>
              </a:rPr>
              <a:t>&lt; 3rd party SIP Phone &gt;</a:t>
            </a:r>
            <a:endParaRPr lang="ja-JP" altLang="en-US" sz="2000" u="none" dirty="0">
              <a:latin typeface="Arial" charset="0"/>
            </a:endParaRPr>
          </a:p>
        </p:txBody>
      </p:sp>
      <p:sp>
        <p:nvSpPr>
          <p:cNvPr id="22" name="Rectangle 65"/>
          <p:cNvSpPr>
            <a:spLocks noChangeArrowheads="1"/>
          </p:cNvSpPr>
          <p:nvPr/>
        </p:nvSpPr>
        <p:spPr bwMode="auto">
          <a:xfrm>
            <a:off x="2371725" y="4899025"/>
            <a:ext cx="131921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altLang="ja-JP" dirty="0">
                <a:solidFill>
                  <a:srgbClr val="3333FF"/>
                </a:solidFill>
              </a:rPr>
              <a:t>192.168.0.1</a:t>
            </a:r>
            <a:endParaRPr lang="ja-JP" altLang="en-US" dirty="0">
              <a:solidFill>
                <a:srgbClr val="3333FF"/>
              </a:solidFill>
            </a:endParaRPr>
          </a:p>
        </p:txBody>
      </p:sp>
      <p:sp>
        <p:nvSpPr>
          <p:cNvPr id="23" name="Line 23"/>
          <p:cNvSpPr>
            <a:spLocks noChangeShapeType="1"/>
          </p:cNvSpPr>
          <p:nvPr/>
        </p:nvSpPr>
        <p:spPr bwMode="auto">
          <a:xfrm flipH="1" flipV="1">
            <a:off x="5245100" y="4535488"/>
            <a:ext cx="1816100" cy="179387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sp>
        <p:nvSpPr>
          <p:cNvPr id="24" name="Line 45"/>
          <p:cNvSpPr>
            <a:spLocks noChangeShapeType="1"/>
          </p:cNvSpPr>
          <p:nvPr/>
        </p:nvSpPr>
        <p:spPr bwMode="auto">
          <a:xfrm flipV="1">
            <a:off x="7062788" y="4702175"/>
            <a:ext cx="0" cy="674688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pic>
        <p:nvPicPr>
          <p:cNvPr id="25" name="Picture 66" descr="MC900432567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988" y="4033838"/>
            <a:ext cx="1282700" cy="128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466725" y="3829050"/>
            <a:ext cx="4013200" cy="2555875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ja-JP" dirty="0" smtClean="0">
                <a:solidFill>
                  <a:srgbClr val="FF0000"/>
                </a:solidFill>
              </a:rPr>
              <a:t>Local</a:t>
            </a:r>
            <a:r>
              <a:rPr lang="en-US" altLang="ja-JP" dirty="0" smtClean="0"/>
              <a:t> </a:t>
            </a:r>
            <a:r>
              <a:rPr lang="en-US" altLang="ja-JP" dirty="0"/>
              <a:t>Office</a:t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5481638" y="3827463"/>
            <a:ext cx="3086100" cy="2555875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altLang="ja-JP" dirty="0">
                <a:solidFill>
                  <a:srgbClr val="FF0000"/>
                </a:solidFill>
              </a:rPr>
              <a:t>Remote</a:t>
            </a:r>
            <a:r>
              <a:rPr lang="en-US" altLang="ja-JP" dirty="0"/>
              <a:t> Office</a:t>
            </a:r>
            <a:br>
              <a:rPr lang="en-US" altLang="ja-JP" dirty="0"/>
            </a:br>
            <a:r>
              <a:rPr lang="en-US" altLang="ja-JP" dirty="0" smtClean="0"/>
              <a:t>or Mobile Internet 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28" name="Line 398"/>
          <p:cNvSpPr>
            <a:spLocks noChangeShapeType="1"/>
          </p:cNvSpPr>
          <p:nvPr/>
        </p:nvSpPr>
        <p:spPr bwMode="auto">
          <a:xfrm>
            <a:off x="6975475" y="37576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29" name="Line 401"/>
          <p:cNvSpPr>
            <a:spLocks noChangeShapeType="1"/>
          </p:cNvSpPr>
          <p:nvPr/>
        </p:nvSpPr>
        <p:spPr bwMode="auto">
          <a:xfrm>
            <a:off x="6975475" y="37576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30" name="Line 398"/>
          <p:cNvSpPr>
            <a:spLocks noChangeShapeType="1"/>
          </p:cNvSpPr>
          <p:nvPr/>
        </p:nvSpPr>
        <p:spPr bwMode="auto">
          <a:xfrm>
            <a:off x="7083425" y="36560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31" name="Line 401"/>
          <p:cNvSpPr>
            <a:spLocks noChangeShapeType="1"/>
          </p:cNvSpPr>
          <p:nvPr/>
        </p:nvSpPr>
        <p:spPr bwMode="auto">
          <a:xfrm>
            <a:off x="7083425" y="36560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32" name="Line 12"/>
          <p:cNvSpPr>
            <a:spLocks noChangeShapeType="1"/>
          </p:cNvSpPr>
          <p:nvPr/>
        </p:nvSpPr>
        <p:spPr bwMode="auto">
          <a:xfrm flipH="1">
            <a:off x="1617663" y="4313238"/>
            <a:ext cx="0" cy="963612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sp>
        <p:nvSpPr>
          <p:cNvPr id="33" name="Line 13"/>
          <p:cNvSpPr>
            <a:spLocks noChangeShapeType="1"/>
          </p:cNvSpPr>
          <p:nvPr/>
        </p:nvSpPr>
        <p:spPr bwMode="auto">
          <a:xfrm flipH="1" flipV="1">
            <a:off x="725488" y="5273675"/>
            <a:ext cx="3238500" cy="1588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sp>
        <p:nvSpPr>
          <p:cNvPr id="34" name="Line 14"/>
          <p:cNvSpPr>
            <a:spLocks noChangeShapeType="1"/>
          </p:cNvSpPr>
          <p:nvPr/>
        </p:nvSpPr>
        <p:spPr bwMode="auto">
          <a:xfrm flipH="1">
            <a:off x="1011238" y="5268913"/>
            <a:ext cx="0" cy="468312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sp>
        <p:nvSpPr>
          <p:cNvPr id="35" name="Line 15"/>
          <p:cNvSpPr>
            <a:spLocks noChangeShapeType="1"/>
          </p:cNvSpPr>
          <p:nvPr/>
        </p:nvSpPr>
        <p:spPr bwMode="auto">
          <a:xfrm flipH="1">
            <a:off x="2232025" y="5270500"/>
            <a:ext cx="0" cy="468313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pic>
        <p:nvPicPr>
          <p:cNvPr id="36" name="Picture 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225" y="5486400"/>
            <a:ext cx="64770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" name="Picture 1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5387975"/>
            <a:ext cx="760413" cy="55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4" descr="1U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3" y="4283075"/>
            <a:ext cx="11334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Line 19"/>
          <p:cNvSpPr>
            <a:spLocks noChangeShapeType="1"/>
          </p:cNvSpPr>
          <p:nvPr/>
        </p:nvSpPr>
        <p:spPr bwMode="auto">
          <a:xfrm flipH="1">
            <a:off x="3625850" y="4582319"/>
            <a:ext cx="0" cy="696120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ja-JP" altLang="en-US" dirty="0"/>
          </a:p>
        </p:txBody>
      </p:sp>
      <p:sp>
        <p:nvSpPr>
          <p:cNvPr id="40" name="Line 20"/>
          <p:cNvSpPr>
            <a:spLocks noChangeShapeType="1"/>
          </p:cNvSpPr>
          <p:nvPr/>
        </p:nvSpPr>
        <p:spPr bwMode="auto">
          <a:xfrm flipH="1">
            <a:off x="3551238" y="4595813"/>
            <a:ext cx="1244600" cy="227012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sp>
        <p:nvSpPr>
          <p:cNvPr id="41" name="Rectangle 22"/>
          <p:cNvSpPr>
            <a:spLocks noChangeArrowheads="1"/>
          </p:cNvSpPr>
          <p:nvPr/>
        </p:nvSpPr>
        <p:spPr bwMode="auto">
          <a:xfrm>
            <a:off x="1695450" y="4956175"/>
            <a:ext cx="647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ja-JP" dirty="0"/>
              <a:t>LAN</a:t>
            </a:r>
            <a:endParaRPr lang="ja-JP" altLang="en-US" dirty="0"/>
          </a:p>
        </p:txBody>
      </p:sp>
      <p:sp>
        <p:nvSpPr>
          <p:cNvPr id="42" name="Line 34"/>
          <p:cNvSpPr>
            <a:spLocks noChangeShapeType="1"/>
          </p:cNvSpPr>
          <p:nvPr/>
        </p:nvSpPr>
        <p:spPr bwMode="auto">
          <a:xfrm flipH="1" flipV="1">
            <a:off x="5768975" y="5351463"/>
            <a:ext cx="2006600" cy="1587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sp>
        <p:nvSpPr>
          <p:cNvPr id="43" name="Line 35"/>
          <p:cNvSpPr>
            <a:spLocks noChangeShapeType="1"/>
          </p:cNvSpPr>
          <p:nvPr/>
        </p:nvSpPr>
        <p:spPr bwMode="auto">
          <a:xfrm flipH="1">
            <a:off x="6397625" y="5334000"/>
            <a:ext cx="0" cy="468313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sp>
        <p:nvSpPr>
          <p:cNvPr id="44" name="Line 37"/>
          <p:cNvSpPr>
            <a:spLocks noChangeShapeType="1"/>
          </p:cNvSpPr>
          <p:nvPr/>
        </p:nvSpPr>
        <p:spPr bwMode="auto">
          <a:xfrm flipH="1">
            <a:off x="7208838" y="5345113"/>
            <a:ext cx="0" cy="468312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pic>
        <p:nvPicPr>
          <p:cNvPr id="45" name="Picture 3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113" y="5576888"/>
            <a:ext cx="64770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6" name="Picture 4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50" y="5427663"/>
            <a:ext cx="760413" cy="55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Rectangle 43"/>
          <p:cNvSpPr>
            <a:spLocks noChangeArrowheads="1"/>
          </p:cNvSpPr>
          <p:nvPr/>
        </p:nvSpPr>
        <p:spPr bwMode="auto">
          <a:xfrm>
            <a:off x="5888038" y="4868863"/>
            <a:ext cx="647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ja-JP" dirty="0"/>
              <a:t>LAN</a:t>
            </a:r>
            <a:endParaRPr lang="ja-JP" altLang="en-US" dirty="0"/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5530850" y="4041775"/>
            <a:ext cx="13843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ja-JP" dirty="0"/>
              <a:t>WAN</a:t>
            </a:r>
            <a:br>
              <a:rPr lang="en-US" altLang="ja-JP" dirty="0"/>
            </a:br>
            <a:r>
              <a:rPr lang="en-US" altLang="ja-JP" dirty="0"/>
              <a:t>22.33.44.55</a:t>
            </a:r>
            <a:endParaRPr lang="ja-JP" altLang="en-US" dirty="0"/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455613" y="4579938"/>
            <a:ext cx="12065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altLang="ja-JP" sz="1200" dirty="0" smtClean="0"/>
              <a:t>192.168.0.101</a:t>
            </a:r>
            <a:endParaRPr lang="ja-JP" altLang="en-US" sz="1200" dirty="0"/>
          </a:p>
        </p:txBody>
      </p:sp>
      <p:sp>
        <p:nvSpPr>
          <p:cNvPr id="50" name="Rectangle 52"/>
          <p:cNvSpPr>
            <a:spLocks noChangeArrowheads="1"/>
          </p:cNvSpPr>
          <p:nvPr/>
        </p:nvSpPr>
        <p:spPr bwMode="auto">
          <a:xfrm>
            <a:off x="3217863" y="4014788"/>
            <a:ext cx="13843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ja-JP" dirty="0"/>
              <a:t>WAN</a:t>
            </a:r>
            <a:br>
              <a:rPr lang="en-US" altLang="ja-JP" dirty="0"/>
            </a:br>
            <a:r>
              <a:rPr lang="en-US" altLang="ja-JP" dirty="0">
                <a:solidFill>
                  <a:srgbClr val="3333FF"/>
                </a:solidFill>
              </a:rPr>
              <a:t>11.22.33.44</a:t>
            </a:r>
            <a:endParaRPr lang="ja-JP" altLang="en-US" dirty="0">
              <a:solidFill>
                <a:srgbClr val="3333FF"/>
              </a:solidFill>
            </a:endParaRPr>
          </a:p>
        </p:txBody>
      </p:sp>
      <p:sp>
        <p:nvSpPr>
          <p:cNvPr id="51" name="Rectangle 57"/>
          <p:cNvSpPr>
            <a:spLocks noChangeArrowheads="1"/>
          </p:cNvSpPr>
          <p:nvPr/>
        </p:nvSpPr>
        <p:spPr bwMode="auto">
          <a:xfrm>
            <a:off x="584200" y="5864225"/>
            <a:ext cx="1397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ja-JP" sz="1200" dirty="0" smtClean="0"/>
              <a:t>Ext 101</a:t>
            </a:r>
            <a:br>
              <a:rPr lang="en-US" altLang="ja-JP" sz="1200" dirty="0" smtClean="0"/>
            </a:br>
            <a:r>
              <a:rPr lang="en-US" altLang="ja-JP" sz="1200" dirty="0" smtClean="0"/>
              <a:t>192.168.0.201</a:t>
            </a:r>
            <a:endParaRPr lang="ja-JP" altLang="en-US" sz="1200" dirty="0"/>
          </a:p>
        </p:txBody>
      </p:sp>
      <p:pic>
        <p:nvPicPr>
          <p:cNvPr id="52" name="Picture 21" descr="MC900223530[1]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838" y="4532313"/>
            <a:ext cx="968375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3" name="Group 24"/>
          <p:cNvGrpSpPr>
            <a:grpSpLocks/>
          </p:cNvGrpSpPr>
          <p:nvPr/>
        </p:nvGrpSpPr>
        <p:grpSpPr bwMode="auto">
          <a:xfrm>
            <a:off x="4562475" y="4303713"/>
            <a:ext cx="935038" cy="550862"/>
            <a:chOff x="2290" y="1480"/>
            <a:chExt cx="589" cy="347"/>
          </a:xfrm>
        </p:grpSpPr>
        <p:grpSp>
          <p:nvGrpSpPr>
            <p:cNvPr id="54" name="Group 25"/>
            <p:cNvGrpSpPr>
              <a:grpSpLocks/>
            </p:cNvGrpSpPr>
            <p:nvPr/>
          </p:nvGrpSpPr>
          <p:grpSpPr bwMode="auto">
            <a:xfrm>
              <a:off x="2381" y="1480"/>
              <a:ext cx="409" cy="347"/>
              <a:chOff x="2336" y="1557"/>
              <a:chExt cx="484" cy="347"/>
            </a:xfrm>
          </p:grpSpPr>
          <p:sp>
            <p:nvSpPr>
              <p:cNvPr id="56" name="Oval 26"/>
              <p:cNvSpPr>
                <a:spLocks noChangeArrowheads="1"/>
              </p:cNvSpPr>
              <p:nvPr/>
            </p:nvSpPr>
            <p:spPr bwMode="auto">
              <a:xfrm>
                <a:off x="2336" y="1658"/>
                <a:ext cx="199" cy="14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57" name="Oval 27"/>
              <p:cNvSpPr>
                <a:spLocks noChangeArrowheads="1"/>
              </p:cNvSpPr>
              <p:nvPr/>
            </p:nvSpPr>
            <p:spPr bwMode="auto">
              <a:xfrm>
                <a:off x="2421" y="1572"/>
                <a:ext cx="200" cy="14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58" name="Oval 28"/>
              <p:cNvSpPr>
                <a:spLocks noChangeArrowheads="1"/>
              </p:cNvSpPr>
              <p:nvPr/>
            </p:nvSpPr>
            <p:spPr bwMode="auto">
              <a:xfrm>
                <a:off x="2543" y="1557"/>
                <a:ext cx="201" cy="14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59" name="Oval 29"/>
              <p:cNvSpPr>
                <a:spLocks noChangeArrowheads="1"/>
              </p:cNvSpPr>
              <p:nvPr/>
            </p:nvSpPr>
            <p:spPr bwMode="auto">
              <a:xfrm>
                <a:off x="2385" y="1755"/>
                <a:ext cx="200" cy="14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60" name="Oval 30"/>
              <p:cNvSpPr>
                <a:spLocks noChangeArrowheads="1"/>
              </p:cNvSpPr>
              <p:nvPr/>
            </p:nvSpPr>
            <p:spPr bwMode="auto">
              <a:xfrm>
                <a:off x="2527" y="1755"/>
                <a:ext cx="199" cy="14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61" name="Oval 31"/>
              <p:cNvSpPr>
                <a:spLocks noChangeArrowheads="1"/>
              </p:cNvSpPr>
              <p:nvPr/>
            </p:nvSpPr>
            <p:spPr bwMode="auto">
              <a:xfrm>
                <a:off x="2467" y="1643"/>
                <a:ext cx="200" cy="14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62" name="Oval 32"/>
              <p:cNvSpPr>
                <a:spLocks noChangeArrowheads="1"/>
              </p:cNvSpPr>
              <p:nvPr/>
            </p:nvSpPr>
            <p:spPr bwMode="auto">
              <a:xfrm>
                <a:off x="2621" y="1643"/>
                <a:ext cx="199" cy="14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</p:grpSp>
        <p:sp>
          <p:nvSpPr>
            <p:cNvPr id="55" name="Text Box 33"/>
            <p:cNvSpPr txBox="1">
              <a:spLocks noChangeArrowheads="1"/>
            </p:cNvSpPr>
            <p:nvPr/>
          </p:nvSpPr>
          <p:spPr bwMode="auto">
            <a:xfrm>
              <a:off x="2290" y="1525"/>
              <a:ext cx="58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kumimoji="0" lang="en-US" altLang="ja-JP" sz="1000" b="1" dirty="0">
                  <a:latin typeface="Times New Roman" pitchFamily="18" charset="0"/>
                </a:rPr>
                <a:t>Internet</a:t>
              </a:r>
            </a:p>
          </p:txBody>
        </p:sp>
      </p:grpSp>
      <p:sp>
        <p:nvSpPr>
          <p:cNvPr id="63" name="Rectangle 68"/>
          <p:cNvSpPr>
            <a:spLocks noChangeArrowheads="1"/>
          </p:cNvSpPr>
          <p:nvPr/>
        </p:nvSpPr>
        <p:spPr bwMode="auto">
          <a:xfrm>
            <a:off x="5754688" y="5903913"/>
            <a:ext cx="1397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ja-JP" sz="1200" dirty="0" smtClean="0"/>
              <a:t>Ext 102</a:t>
            </a:r>
            <a:br>
              <a:rPr lang="en-US" altLang="ja-JP" sz="1200" dirty="0" smtClean="0"/>
            </a:br>
            <a:r>
              <a:rPr lang="en-US" altLang="ja-JP" sz="1200" dirty="0" smtClean="0"/>
              <a:t>192.168.1.201</a:t>
            </a:r>
            <a:endParaRPr lang="ja-JP" altLang="en-US" sz="1200" dirty="0"/>
          </a:p>
        </p:txBody>
      </p:sp>
      <p:sp>
        <p:nvSpPr>
          <p:cNvPr id="64" name="Line 69"/>
          <p:cNvSpPr>
            <a:spLocks noChangeShapeType="1"/>
          </p:cNvSpPr>
          <p:nvPr/>
        </p:nvSpPr>
        <p:spPr bwMode="auto">
          <a:xfrm flipH="1">
            <a:off x="7681913" y="4483100"/>
            <a:ext cx="258762" cy="360363"/>
          </a:xfrm>
          <a:prstGeom prst="line">
            <a:avLst/>
          </a:prstGeom>
          <a:noFill/>
          <a:ln w="349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 dirty="0"/>
          </a:p>
        </p:txBody>
      </p:sp>
      <p:sp>
        <p:nvSpPr>
          <p:cNvPr id="65" name="Line 70"/>
          <p:cNvSpPr>
            <a:spLocks noChangeShapeType="1"/>
          </p:cNvSpPr>
          <p:nvPr/>
        </p:nvSpPr>
        <p:spPr bwMode="auto">
          <a:xfrm flipH="1">
            <a:off x="7694613" y="4732338"/>
            <a:ext cx="287337" cy="111125"/>
          </a:xfrm>
          <a:prstGeom prst="line">
            <a:avLst/>
          </a:prstGeom>
          <a:noFill/>
          <a:ln w="349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 dirty="0"/>
          </a:p>
        </p:txBody>
      </p:sp>
      <p:sp>
        <p:nvSpPr>
          <p:cNvPr id="66" name="Line 71"/>
          <p:cNvSpPr>
            <a:spLocks noChangeShapeType="1"/>
          </p:cNvSpPr>
          <p:nvPr/>
        </p:nvSpPr>
        <p:spPr bwMode="auto">
          <a:xfrm flipH="1">
            <a:off x="7747000" y="4733925"/>
            <a:ext cx="258763" cy="360363"/>
          </a:xfrm>
          <a:prstGeom prst="line">
            <a:avLst/>
          </a:prstGeom>
          <a:noFill/>
          <a:ln w="349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 dirty="0"/>
          </a:p>
        </p:txBody>
      </p:sp>
      <p:pic>
        <p:nvPicPr>
          <p:cNvPr id="67" name="Picture 7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838" y="4976813"/>
            <a:ext cx="382587" cy="73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Rectangle 68"/>
          <p:cNvSpPr>
            <a:spLocks noChangeArrowheads="1"/>
          </p:cNvSpPr>
          <p:nvPr/>
        </p:nvSpPr>
        <p:spPr bwMode="auto">
          <a:xfrm>
            <a:off x="7807325" y="5735638"/>
            <a:ext cx="86201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ja-JP" sz="1200" dirty="0" smtClean="0"/>
              <a:t>Ext 103</a:t>
            </a:r>
            <a:endParaRPr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81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234" name="Line 356"/>
          <p:cNvSpPr>
            <a:spLocks noChangeShapeType="1"/>
          </p:cNvSpPr>
          <p:nvPr/>
        </p:nvSpPr>
        <p:spPr bwMode="auto">
          <a:xfrm>
            <a:off x="5438775" y="3921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375235" name="Rectangle 8"/>
          <p:cNvSpPr>
            <a:spLocks noChangeArrowheads="1"/>
          </p:cNvSpPr>
          <p:nvPr/>
        </p:nvSpPr>
        <p:spPr bwMode="auto">
          <a:xfrm>
            <a:off x="0" y="7620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eaLnBrk="1" hangingPunct="1">
              <a:buSzPct val="100000"/>
            </a:pPr>
            <a:r>
              <a:rPr lang="en-US" altLang="ja-JP" sz="2800" b="1" u="none" dirty="0" smtClean="0">
                <a:solidFill>
                  <a:schemeClr val="bg1"/>
                </a:solidFill>
                <a:latin typeface="Arial" charset="0"/>
                <a:sym typeface="ＭＳ Ｐゴシック" pitchFamily="50" charset="-128"/>
              </a:rPr>
              <a:t>14. Assign Location </a:t>
            </a:r>
            <a:r>
              <a:rPr lang="en-US" altLang="ja-JP" sz="2800" b="1" u="none" dirty="0">
                <a:solidFill>
                  <a:schemeClr val="bg1"/>
                </a:solidFill>
                <a:latin typeface="Arial" charset="0"/>
                <a:sym typeface="ＭＳ Ｐゴシック" pitchFamily="50" charset="-128"/>
              </a:rPr>
              <a:t>of </a:t>
            </a:r>
            <a:r>
              <a:rPr lang="en-US" altLang="ja-JP" sz="2800" b="1" u="none" dirty="0" smtClean="0">
                <a:solidFill>
                  <a:schemeClr val="bg1"/>
                </a:solidFill>
                <a:latin typeface="Arial" charset="0"/>
                <a:sym typeface="ＭＳ Ｐゴシック" pitchFamily="50" charset="-128"/>
              </a:rPr>
              <a:t>KX-NT500.</a:t>
            </a:r>
            <a:endParaRPr lang="en-US" altLang="ja-JP" sz="2800" b="1" u="none" dirty="0">
              <a:solidFill>
                <a:schemeClr val="bg1"/>
              </a:solidFill>
              <a:latin typeface="Arial" charset="0"/>
              <a:sym typeface="ＭＳ Ｐゴシック" pitchFamily="50" charset="-128"/>
            </a:endParaRPr>
          </a:p>
        </p:txBody>
      </p:sp>
      <p:pic>
        <p:nvPicPr>
          <p:cNvPr id="13752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179573"/>
            <a:ext cx="8293099" cy="235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298450" y="779463"/>
            <a:ext cx="3206750" cy="40011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ja-JP" sz="2000" u="none" dirty="0" smtClean="0">
                <a:latin typeface="Arial" charset="0"/>
              </a:rPr>
              <a:t>&lt; KX-NT500 &gt;</a:t>
            </a:r>
            <a:endParaRPr lang="ja-JP" altLang="en-US" sz="2000" u="none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2818" name="Line 356"/>
          <p:cNvSpPr>
            <a:spLocks noChangeShapeType="1"/>
          </p:cNvSpPr>
          <p:nvPr/>
        </p:nvSpPr>
        <p:spPr bwMode="auto">
          <a:xfrm>
            <a:off x="5438775" y="3921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42819" name="Rectangle 8"/>
          <p:cNvSpPr>
            <a:spLocks noChangeArrowheads="1"/>
          </p:cNvSpPr>
          <p:nvPr/>
        </p:nvSpPr>
        <p:spPr bwMode="auto">
          <a:xfrm>
            <a:off x="0" y="7620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eaLnBrk="1" hangingPunct="1">
              <a:buSzPct val="100000"/>
            </a:pPr>
            <a:r>
              <a:rPr lang="en-US" altLang="ja-JP" sz="2800" b="1" u="none" dirty="0" smtClean="0">
                <a:solidFill>
                  <a:schemeClr val="bg1"/>
                </a:solidFill>
                <a:latin typeface="Arial" charset="0"/>
                <a:sym typeface="ＭＳ Ｐゴシック" pitchFamily="50" charset="-128"/>
              </a:rPr>
              <a:t>15. Assign Location </a:t>
            </a:r>
            <a:r>
              <a:rPr lang="en-US" altLang="ja-JP" sz="2800" b="1" u="none" dirty="0">
                <a:solidFill>
                  <a:schemeClr val="bg1"/>
                </a:solidFill>
                <a:latin typeface="Arial" charset="0"/>
                <a:sym typeface="ＭＳ Ｐゴシック" pitchFamily="50" charset="-128"/>
              </a:rPr>
              <a:t>of </a:t>
            </a:r>
            <a:r>
              <a:rPr lang="en-US" altLang="ja-JP" sz="2800" b="1" u="none" dirty="0" smtClean="0">
                <a:solidFill>
                  <a:schemeClr val="bg1"/>
                </a:solidFill>
                <a:latin typeface="Arial" charset="0"/>
                <a:sym typeface="ＭＳ Ｐゴシック" pitchFamily="50" charset="-128"/>
              </a:rPr>
              <a:t>KX-UT.</a:t>
            </a:r>
            <a:endParaRPr lang="en-US" altLang="ja-JP" sz="2800" b="1" u="none" dirty="0">
              <a:solidFill>
                <a:schemeClr val="bg1"/>
              </a:solidFill>
              <a:latin typeface="Arial" charset="0"/>
              <a:sym typeface="ＭＳ Ｐゴシック" pitchFamily="50" charset="-128"/>
            </a:endParaRPr>
          </a:p>
        </p:txBody>
      </p:sp>
      <p:pic>
        <p:nvPicPr>
          <p:cNvPr id="14428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155700"/>
            <a:ext cx="83185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282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613" y="4160838"/>
            <a:ext cx="866775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42824" name="Rectangle 8"/>
          <p:cNvSpPr>
            <a:spLocks noChangeArrowheads="1"/>
          </p:cNvSpPr>
          <p:nvPr/>
        </p:nvSpPr>
        <p:spPr bwMode="auto">
          <a:xfrm>
            <a:off x="584994" y="4013200"/>
            <a:ext cx="8089106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ja-JP" sz="2000" dirty="0" smtClean="0"/>
              <a:t>SBC </a:t>
            </a:r>
            <a:r>
              <a:rPr lang="en-US" altLang="ja-JP" sz="2000" smtClean="0"/>
              <a:t>: Session </a:t>
            </a:r>
            <a:r>
              <a:rPr lang="en-US" altLang="ja-JP" sz="2000" dirty="0" smtClean="0"/>
              <a:t>Boarder Controller</a:t>
            </a:r>
            <a:br>
              <a:rPr lang="en-US" altLang="ja-JP" sz="2000" dirty="0" smtClean="0"/>
            </a:br>
            <a:r>
              <a:rPr lang="en-US" altLang="ja-JP" sz="2000" dirty="0" smtClean="0"/>
              <a:t>(3rd party equipment is required.) </a:t>
            </a:r>
            <a:br>
              <a:rPr lang="en-US" altLang="ja-JP" sz="2000" dirty="0" smtClean="0"/>
            </a:br>
            <a:r>
              <a:rPr lang="en-US" altLang="ja-JP" sz="2000" dirty="0" smtClean="0"/>
              <a:t/>
            </a:r>
            <a:br>
              <a:rPr lang="en-US" altLang="ja-JP" sz="2000" dirty="0" smtClean="0"/>
            </a:br>
            <a:r>
              <a:rPr lang="en-US" altLang="ja-JP" sz="2000" dirty="0" smtClean="0"/>
              <a:t>Secure </a:t>
            </a:r>
            <a:r>
              <a:rPr lang="en-US" altLang="ja-JP" sz="2000" dirty="0"/>
              <a:t>communication is available using HTTPs for KX-UT. </a:t>
            </a:r>
            <a:br>
              <a:rPr lang="en-US" altLang="ja-JP" sz="2000" dirty="0"/>
            </a:br>
            <a:r>
              <a:rPr lang="en-US" altLang="ja-JP" sz="2000" dirty="0"/>
              <a:t>- TR069(CWMP) </a:t>
            </a:r>
            <a:r>
              <a:rPr lang="en-US" altLang="ja-JP" sz="2000" dirty="0" smtClean="0"/>
              <a:t>is </a:t>
            </a:r>
            <a:r>
              <a:rPr lang="en-US" altLang="ja-JP" sz="2000" dirty="0"/>
              <a:t>available with https.</a:t>
            </a:r>
            <a:br>
              <a:rPr lang="en-US" altLang="ja-JP" sz="2000" dirty="0"/>
            </a:br>
            <a:r>
              <a:rPr lang="en-US" altLang="ja-JP" sz="2000" dirty="0"/>
              <a:t>- </a:t>
            </a:r>
            <a:r>
              <a:rPr lang="en-US" altLang="ja-JP" sz="2000" dirty="0" smtClean="0"/>
              <a:t>Maximum </a:t>
            </a:r>
            <a:r>
              <a:rPr lang="en-US" altLang="ja-JP" sz="2000" dirty="0"/>
              <a:t>20 </a:t>
            </a:r>
            <a:r>
              <a:rPr lang="en-US" altLang="ja-JP" sz="2000" dirty="0" smtClean="0"/>
              <a:t>KX-UT phone can use this feature.</a:t>
            </a:r>
            <a:br>
              <a:rPr lang="en-US" altLang="ja-JP" sz="2000" dirty="0" smtClean="0"/>
            </a:br>
            <a:r>
              <a:rPr lang="en-US" altLang="ja-JP" sz="2000" dirty="0" smtClean="0"/>
              <a:t>  Each one KX-NS1000 in one-look network supports 20 KX-UT</a:t>
            </a:r>
            <a:br>
              <a:rPr lang="en-US" altLang="ja-JP" sz="2000" dirty="0" smtClean="0"/>
            </a:br>
            <a:r>
              <a:rPr lang="en-US" altLang="ja-JP" sz="2000" dirty="0" smtClean="0"/>
              <a:t>  with this feature.  </a:t>
            </a:r>
            <a:endParaRPr lang="en-US" altLang="ja-JP" sz="2000" dirty="0"/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298450" y="779463"/>
            <a:ext cx="3206750" cy="40011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ja-JP" sz="2000" u="none" dirty="0" smtClean="0">
                <a:latin typeface="Arial" charset="0"/>
              </a:rPr>
              <a:t>&lt; KX-UT &gt;</a:t>
            </a:r>
            <a:endParaRPr lang="ja-JP" altLang="en-US" sz="2000" u="none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デザインの設定">
  <a:themeElements>
    <a:clrScheme name="デザインの設定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デザインの設定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0000FF"/>
          </a:solidFill>
          <a:prstDash val="sysDot"/>
          <a:round/>
          <a:headEnd type="none" w="med" len="med"/>
          <a:tailEnd type="triangle" w="med" len="med"/>
        </a:ln>
        <a:effectLst>
          <a:prstShdw prst="shdw17" dist="17961" dir="2700000">
            <a:srgbClr val="0000FF">
              <a:gamma/>
              <a:shade val="60000"/>
              <a:invGamma/>
            </a:srgbClr>
          </a:prst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sz="16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ＭＳ Ｐゴシック" pitchFamily="50" charset="-128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0000FF"/>
          </a:solidFill>
          <a:prstDash val="sysDot"/>
          <a:round/>
          <a:headEnd type="none" w="med" len="med"/>
          <a:tailEnd type="triangle" w="med" len="med"/>
        </a:ln>
        <a:effectLst>
          <a:prstShdw prst="shdw17" dist="17961" dir="2700000">
            <a:srgbClr val="0000FF">
              <a:gamma/>
              <a:shade val="60000"/>
              <a:invGamma/>
            </a:srgbClr>
          </a:prst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sz="16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ＭＳ Ｐゴシック" pitchFamily="50" charset="-128"/>
            <a:ea typeface="ＭＳ Ｐゴシック" pitchFamily="50" charset="-128"/>
          </a:defRPr>
        </a:defPPr>
      </a:lstStyle>
    </a:lnDef>
  </a:objectDefaults>
  <a:extraClrSchemeLst>
    <a:extraClrScheme>
      <a:clrScheme name="デザインの設定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デザインの設定">
  <a:themeElements>
    <a:clrScheme name="1_デザインの設定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デザインの設定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0000FF"/>
          </a:solidFill>
          <a:prstDash val="sysDot"/>
          <a:round/>
          <a:headEnd type="none" w="med" len="med"/>
          <a:tailEnd type="triangle" w="med" len="med"/>
        </a:ln>
        <a:effectLst>
          <a:prstShdw prst="shdw17" dist="17961" dir="2700000">
            <a:srgbClr val="0000FF">
              <a:gamma/>
              <a:shade val="60000"/>
              <a:invGamma/>
            </a:srgbClr>
          </a:prst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sz="16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ＭＳ Ｐゴシック" pitchFamily="50" charset="-128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0000FF"/>
          </a:solidFill>
          <a:prstDash val="sysDot"/>
          <a:round/>
          <a:headEnd type="none" w="med" len="med"/>
          <a:tailEnd type="triangle" w="med" len="med"/>
        </a:ln>
        <a:effectLst>
          <a:prstShdw prst="shdw17" dist="17961" dir="2700000">
            <a:srgbClr val="0000FF">
              <a:gamma/>
              <a:shade val="60000"/>
              <a:invGamma/>
            </a:srgbClr>
          </a:prst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sz="16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ＭＳ Ｐゴシック" pitchFamily="50" charset="-128"/>
            <a:ea typeface="ＭＳ Ｐゴシック" pitchFamily="50" charset="-128"/>
          </a:defRPr>
        </a:defPPr>
      </a:lstStyle>
    </a:lnDef>
  </a:objectDefaults>
  <a:extraClrSchemeLst>
    <a:extraClrScheme>
      <a:clrScheme name="1_デザインの設定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デザインの設定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デザインの設定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デザインの設定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デザインの設定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デザインの設定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デザインの設定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デザインの設定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デザインの設定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デザインの設定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デザインの設定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デザインの設定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デザインの設定">
  <a:themeElements>
    <a:clrScheme name="2_デザインの設定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デザインの設定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0000FF"/>
          </a:solidFill>
          <a:prstDash val="sysDot"/>
          <a:round/>
          <a:headEnd type="none" w="med" len="med"/>
          <a:tailEnd type="triangle" w="med" len="med"/>
        </a:ln>
        <a:effectLst>
          <a:prstShdw prst="shdw17" dist="17961" dir="2700000">
            <a:srgbClr val="0000FF">
              <a:gamma/>
              <a:shade val="60000"/>
              <a:invGamma/>
            </a:srgbClr>
          </a:prst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sz="16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ＭＳ Ｐゴシック" pitchFamily="50" charset="-128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0000FF"/>
          </a:solidFill>
          <a:prstDash val="sysDot"/>
          <a:round/>
          <a:headEnd type="none" w="med" len="med"/>
          <a:tailEnd type="triangle" w="med" len="med"/>
        </a:ln>
        <a:effectLst>
          <a:prstShdw prst="shdw17" dist="17961" dir="2700000">
            <a:srgbClr val="0000FF">
              <a:gamma/>
              <a:shade val="60000"/>
              <a:invGamma/>
            </a:srgbClr>
          </a:prst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sz="16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ＭＳ Ｐゴシック" pitchFamily="50" charset="-128"/>
            <a:ea typeface="ＭＳ Ｐゴシック" pitchFamily="50" charset="-128"/>
          </a:defRPr>
        </a:defPPr>
      </a:lstStyle>
    </a:lnDef>
  </a:objectDefaults>
  <a:extraClrSchemeLst>
    <a:extraClrScheme>
      <a:clrScheme name="2_デザインの設定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デザインの設定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デザインの設定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デザインの設定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デザインの設定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デザインの設定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デザインの設定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デザインの設定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デザインの設定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デザインの設定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デザインの設定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デザインの設定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デザインの設定">
  <a:themeElements>
    <a:clrScheme name="3_デザインの設定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デザインの設定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0000FF"/>
          </a:solidFill>
          <a:prstDash val="sysDot"/>
          <a:round/>
          <a:headEnd type="none" w="med" len="med"/>
          <a:tailEnd type="triangle" w="med" len="med"/>
        </a:ln>
        <a:effectLst>
          <a:prstShdw prst="shdw17" dist="17961" dir="2700000">
            <a:srgbClr val="0000FF">
              <a:gamma/>
              <a:shade val="60000"/>
              <a:invGamma/>
            </a:srgbClr>
          </a:prst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sz="16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ＭＳ Ｐゴシック" pitchFamily="50" charset="-128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0000FF"/>
          </a:solidFill>
          <a:prstDash val="sysDot"/>
          <a:round/>
          <a:headEnd type="none" w="med" len="med"/>
          <a:tailEnd type="triangle" w="med" len="med"/>
        </a:ln>
        <a:effectLst>
          <a:prstShdw prst="shdw17" dist="17961" dir="2700000">
            <a:srgbClr val="0000FF">
              <a:gamma/>
              <a:shade val="60000"/>
              <a:invGamma/>
            </a:srgbClr>
          </a:prst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sz="16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ＭＳ Ｐゴシック" pitchFamily="50" charset="-128"/>
            <a:ea typeface="ＭＳ Ｐゴシック" pitchFamily="50" charset="-128"/>
          </a:defRPr>
        </a:defPPr>
      </a:lstStyle>
    </a:lnDef>
  </a:objectDefaults>
  <a:extraClrSchemeLst>
    <a:extraClrScheme>
      <a:clrScheme name="3_デザインの設定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デザインの設定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デザインの設定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デザインの設定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デザインの設定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デザインの設定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デザインの設定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デザインの設定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デザインの設定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デザインの設定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デザインの設定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デザインの設定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デザインの設定">
  <a:themeElements>
    <a:clrScheme name="4_デザインの設定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デザインの設定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0000FF"/>
          </a:solidFill>
          <a:prstDash val="sysDot"/>
          <a:round/>
          <a:headEnd type="none" w="med" len="med"/>
          <a:tailEnd type="triangle" w="med" len="med"/>
        </a:ln>
        <a:effectLst>
          <a:prstShdw prst="shdw17" dist="17961" dir="2700000">
            <a:srgbClr val="0000FF">
              <a:gamma/>
              <a:shade val="60000"/>
              <a:invGamma/>
            </a:srgbClr>
          </a:prst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sz="16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ＭＳ Ｐゴシック" pitchFamily="50" charset="-128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0000FF"/>
          </a:solidFill>
          <a:prstDash val="sysDot"/>
          <a:round/>
          <a:headEnd type="none" w="med" len="med"/>
          <a:tailEnd type="triangle" w="med" len="med"/>
        </a:ln>
        <a:effectLst>
          <a:prstShdw prst="shdw17" dist="17961" dir="2700000">
            <a:srgbClr val="0000FF">
              <a:gamma/>
              <a:shade val="60000"/>
              <a:invGamma/>
            </a:srgbClr>
          </a:prst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sz="16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ＭＳ Ｐゴシック" pitchFamily="50" charset="-128"/>
            <a:ea typeface="ＭＳ Ｐゴシック" pitchFamily="50" charset="-128"/>
          </a:defRPr>
        </a:defPPr>
      </a:lstStyle>
    </a:lnDef>
  </a:objectDefaults>
  <a:extraClrSchemeLst>
    <a:extraClrScheme>
      <a:clrScheme name="4_デザインの設定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デザインの設定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デザインの設定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デザインの設定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デザインの設定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デザインの設定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デザインの設定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デザインの設定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デザインの設定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デザインの設定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デザインの設定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デザインの設定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標準提案書</Template>
  <TotalTime>82713</TotalTime>
  <Words>938</Words>
  <Application>Microsoft Office PowerPoint</Application>
  <PresentationFormat>画面に合わせる (4:3)</PresentationFormat>
  <Paragraphs>288</Paragraphs>
  <Slides>31</Slides>
  <Notes>31</Notes>
  <HiddenSlides>0</HiddenSlides>
  <MMClips>0</MMClips>
  <ScaleCrop>false</ScaleCrop>
  <HeadingPairs>
    <vt:vector size="4" baseType="variant">
      <vt:variant>
        <vt:lpstr>テーマ</vt:lpstr>
      </vt:variant>
      <vt:variant>
        <vt:i4>5</vt:i4>
      </vt:variant>
      <vt:variant>
        <vt:lpstr>スライド タイトル</vt:lpstr>
      </vt:variant>
      <vt:variant>
        <vt:i4>31</vt:i4>
      </vt:variant>
    </vt:vector>
  </HeadingPairs>
  <TitlesOfParts>
    <vt:vector size="36" baseType="lpstr">
      <vt:lpstr>デザインの設定</vt:lpstr>
      <vt:lpstr>1_デザインの設定</vt:lpstr>
      <vt:lpstr>2_デザインの設定</vt:lpstr>
      <vt:lpstr>3_デザインの設定</vt:lpstr>
      <vt:lpstr>4_デザインの設定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PCC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野中 亮太&lt;nonaka.ryota@jp.panasonic.com&gt;</dc:creator>
  <cp:lastModifiedBy>パナソニック株式会社</cp:lastModifiedBy>
  <cp:revision>4445</cp:revision>
  <dcterms:created xsi:type="dcterms:W3CDTF">2005-08-18T01:22:58Z</dcterms:created>
  <dcterms:modified xsi:type="dcterms:W3CDTF">2015-10-15T02:58:13Z</dcterms:modified>
</cp:coreProperties>
</file>